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10287000" cx="18288000"/>
  <p:notesSz cx="6858000" cy="9144000"/>
  <p:embeddedFontLst>
    <p:embeddedFont>
      <p:font typeface="Poppins"/>
      <p:bold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18" roundtripDataSignature="AMtx7mhJ7yY9/Y5it1hhU2h5XpbYHZr7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oppins-boldItalic.fntdata"/><Relationship Id="rId16" Type="http://schemas.openxmlformats.org/officeDocument/2006/relationships/font" Target="fonts/Poppins-bold.fntdata"/><Relationship Id="rId5" Type="http://schemas.openxmlformats.org/officeDocument/2006/relationships/notesMaster" Target="notesMasters/notesMaster1.xml"/><Relationship Id="rId6" Type="http://schemas.openxmlformats.org/officeDocument/2006/relationships/slide" Target="slides/slide1.xml"/><Relationship Id="rId18"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0"/>
          <p:cNvSpPr/>
          <p:nvPr>
            <p:ph idx="2" type="pic"/>
          </p:nvPr>
        </p:nvSpPr>
        <p:spPr>
          <a:xfrm>
            <a:off x="1792288" y="612775"/>
            <a:ext cx="5486400" cy="4114800"/>
          </a:xfrm>
          <a:prstGeom prst="rect">
            <a:avLst/>
          </a:prstGeom>
          <a:noFill/>
          <a:ln>
            <a:noFill/>
          </a:ln>
        </p:spPr>
      </p:sp>
      <p:sp>
        <p:nvSpPr>
          <p:cNvPr id="64" name="Google Shape;64;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3.png"/><Relationship Id="rId13" Type="http://schemas.openxmlformats.org/officeDocument/2006/relationships/image" Target="../media/image20.jpg"/><Relationship Id="rId12"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33.png"/><Relationship Id="rId7" Type="http://schemas.openxmlformats.org/officeDocument/2006/relationships/image" Target="../media/image19.png"/><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50.png"/><Relationship Id="rId13" Type="http://schemas.openxmlformats.org/officeDocument/2006/relationships/image" Target="../media/image16.png"/><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2.png"/><Relationship Id="rId14" Type="http://schemas.openxmlformats.org/officeDocument/2006/relationships/image" Target="../media/image3.png"/><Relationship Id="rId5" Type="http://schemas.openxmlformats.org/officeDocument/2006/relationships/image" Target="../media/image51.png"/><Relationship Id="rId6" Type="http://schemas.openxmlformats.org/officeDocument/2006/relationships/image" Target="../media/image13.png"/><Relationship Id="rId7" Type="http://schemas.openxmlformats.org/officeDocument/2006/relationships/image" Target="../media/image41.png"/><Relationship Id="rId8"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29.png"/><Relationship Id="rId7" Type="http://schemas.openxmlformats.org/officeDocument/2006/relationships/image" Target="../media/image19.png"/><Relationship Id="rId8"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13.png"/><Relationship Id="rId6" Type="http://schemas.openxmlformats.org/officeDocument/2006/relationships/image" Target="../media/image33.png"/><Relationship Id="rId7" Type="http://schemas.openxmlformats.org/officeDocument/2006/relationships/image" Target="../media/image25.png"/><Relationship Id="rId8"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46.png"/><Relationship Id="rId9" Type="http://schemas.openxmlformats.org/officeDocument/2006/relationships/image" Target="../media/image3.png"/><Relationship Id="rId5" Type="http://schemas.openxmlformats.org/officeDocument/2006/relationships/image" Target="../media/image21.png"/><Relationship Id="rId6" Type="http://schemas.openxmlformats.org/officeDocument/2006/relationships/image" Target="../media/image8.png"/><Relationship Id="rId7" Type="http://schemas.openxmlformats.org/officeDocument/2006/relationships/image" Target="../media/image17.png"/><Relationship Id="rId8" Type="http://schemas.openxmlformats.org/officeDocument/2006/relationships/image" Target="../media/image25.png"/></Relationships>
</file>

<file path=ppt/slides/_rels/slide6.xml.rels><?xml version="1.0" encoding="UTF-8" standalone="yes"?><Relationships xmlns="http://schemas.openxmlformats.org/package/2006/relationships"><Relationship Id="rId10"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32.png"/><Relationship Id="rId9"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29.png"/><Relationship Id="rId7" Type="http://schemas.openxmlformats.org/officeDocument/2006/relationships/image" Target="../media/image19.png"/><Relationship Id="rId8" Type="http://schemas.openxmlformats.org/officeDocument/2006/relationships/image" Target="../media/image3.png"/></Relationships>
</file>

<file path=ppt/slides/_rels/slide7.xml.rels><?xml version="1.0" encoding="UTF-8" standalone="yes"?><Relationships xmlns="http://schemas.openxmlformats.org/package/2006/relationships"><Relationship Id="rId10"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8.png"/><Relationship Id="rId4" Type="http://schemas.openxmlformats.org/officeDocument/2006/relationships/image" Target="../media/image41.png"/><Relationship Id="rId9"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4.png"/><Relationship Id="rId7" Type="http://schemas.openxmlformats.org/officeDocument/2006/relationships/image" Target="../media/image13.png"/><Relationship Id="rId8"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9.png"/><Relationship Id="rId4" Type="http://schemas.openxmlformats.org/officeDocument/2006/relationships/image" Target="../media/image4.png"/><Relationship Id="rId5" Type="http://schemas.openxmlformats.org/officeDocument/2006/relationships/image" Target="../media/image32.png"/><Relationship Id="rId6" Type="http://schemas.openxmlformats.org/officeDocument/2006/relationships/image" Target="../media/image1.png"/><Relationship Id="rId7" Type="http://schemas.openxmlformats.org/officeDocument/2006/relationships/image" Target="../media/image16.png"/><Relationship Id="rId8" Type="http://schemas.openxmlformats.org/officeDocument/2006/relationships/image" Target="../media/image44.png"/></Relationships>
</file>

<file path=ppt/slides/_rels/slide9.xml.rels><?xml version="1.0" encoding="UTF-8" standalone="yes"?><Relationships xmlns="http://schemas.openxmlformats.org/package/2006/relationships"><Relationship Id="rId10"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6.png"/><Relationship Id="rId4" Type="http://schemas.openxmlformats.org/officeDocument/2006/relationships/image" Target="../media/image52.png"/><Relationship Id="rId9" Type="http://schemas.openxmlformats.org/officeDocument/2006/relationships/image" Target="../media/image3.png"/><Relationship Id="rId5" Type="http://schemas.openxmlformats.org/officeDocument/2006/relationships/image" Target="../media/image21.png"/><Relationship Id="rId6" Type="http://schemas.openxmlformats.org/officeDocument/2006/relationships/image" Target="../media/image8.png"/><Relationship Id="rId7" Type="http://schemas.openxmlformats.org/officeDocument/2006/relationships/image" Target="../media/image17.png"/><Relationship Id="rId8"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83" name="Shape 83"/>
        <p:cNvGrpSpPr/>
        <p:nvPr/>
      </p:nvGrpSpPr>
      <p:grpSpPr>
        <a:xfrm>
          <a:off x="0" y="0"/>
          <a:ext cx="0" cy="0"/>
          <a:chOff x="0" y="0"/>
          <a:chExt cx="0" cy="0"/>
        </a:xfrm>
      </p:grpSpPr>
      <p:sp>
        <p:nvSpPr>
          <p:cNvPr id="84" name="Google Shape;84;p1"/>
          <p:cNvSpPr txBox="1"/>
          <p:nvPr/>
        </p:nvSpPr>
        <p:spPr>
          <a:xfrm>
            <a:off x="4150498" y="6405856"/>
            <a:ext cx="10231797" cy="2852444"/>
          </a:xfrm>
          <a:prstGeom prst="rect">
            <a:avLst/>
          </a:prstGeom>
          <a:noFill/>
          <a:ln>
            <a:noFill/>
          </a:ln>
        </p:spPr>
        <p:txBody>
          <a:bodyPr anchorCtr="0" anchor="t" bIns="0" lIns="0" spcFirstLastPara="1" rIns="0" wrap="square" tIns="0">
            <a:spAutoFit/>
          </a:bodyPr>
          <a:lstStyle/>
          <a:p>
            <a:pPr indent="0" lvl="0" marL="0" marR="0" rtl="0" algn="ctr">
              <a:lnSpc>
                <a:spcPct val="93996"/>
              </a:lnSpc>
              <a:spcBef>
                <a:spcPts val="0"/>
              </a:spcBef>
              <a:spcAft>
                <a:spcPts val="0"/>
              </a:spcAft>
              <a:buNone/>
            </a:pPr>
            <a:r>
              <a:rPr b="1" i="0" lang="en-US" sz="3315" u="none" cap="none" strike="noStrike">
                <a:solidFill>
                  <a:srgbClr val="000000"/>
                </a:solidFill>
                <a:latin typeface="Poppins"/>
                <a:ea typeface="Poppins"/>
                <a:cs typeface="Poppins"/>
                <a:sym typeface="Poppins"/>
              </a:rPr>
              <a:t>kelompok 9 </a:t>
            </a:r>
            <a:endParaRPr/>
          </a:p>
          <a:p>
            <a:pPr indent="0" lvl="0" marL="0" marR="0" rtl="0" algn="ctr">
              <a:lnSpc>
                <a:spcPct val="93996"/>
              </a:lnSpc>
              <a:spcBef>
                <a:spcPts val="0"/>
              </a:spcBef>
              <a:spcAft>
                <a:spcPts val="0"/>
              </a:spcAft>
              <a:buNone/>
            </a:pPr>
            <a:r>
              <a:rPr b="1" i="0" lang="en-US" sz="3315" u="none" cap="none" strike="noStrike">
                <a:solidFill>
                  <a:srgbClr val="000000"/>
                </a:solidFill>
                <a:latin typeface="Poppins"/>
                <a:ea typeface="Poppins"/>
                <a:cs typeface="Poppins"/>
                <a:sym typeface="Poppins"/>
              </a:rPr>
              <a:t>kelas: ra</a:t>
            </a:r>
            <a:endParaRPr/>
          </a:p>
          <a:p>
            <a:pPr indent="-536862" lvl="3" marL="2147447" marR="0" rtl="0" algn="l">
              <a:lnSpc>
                <a:spcPct val="93996"/>
              </a:lnSpc>
              <a:spcBef>
                <a:spcPts val="0"/>
              </a:spcBef>
              <a:spcAft>
                <a:spcPts val="0"/>
              </a:spcAft>
              <a:buClr>
                <a:srgbClr val="000000"/>
              </a:buClr>
              <a:buSzPts val="3315"/>
              <a:buFont typeface="Arial"/>
              <a:buChar char="￭"/>
            </a:pPr>
            <a:r>
              <a:rPr b="1" i="0" lang="en-US" sz="3315" u="none" cap="none" strike="noStrike">
                <a:solidFill>
                  <a:srgbClr val="000000"/>
                </a:solidFill>
                <a:latin typeface="Poppins"/>
                <a:ea typeface="Poppins"/>
                <a:cs typeface="Poppins"/>
                <a:sym typeface="Poppins"/>
              </a:rPr>
              <a:t>Nydia Manda Putri (123450018)</a:t>
            </a:r>
            <a:endParaRPr/>
          </a:p>
          <a:p>
            <a:pPr indent="-536862" lvl="3" marL="2147447" marR="0" rtl="0" algn="l">
              <a:lnSpc>
                <a:spcPct val="93996"/>
              </a:lnSpc>
              <a:spcBef>
                <a:spcPts val="0"/>
              </a:spcBef>
              <a:spcAft>
                <a:spcPts val="0"/>
              </a:spcAft>
              <a:buClr>
                <a:srgbClr val="000000"/>
              </a:buClr>
              <a:buSzPts val="3315"/>
              <a:buFont typeface="Arial"/>
              <a:buChar char="￭"/>
            </a:pPr>
            <a:r>
              <a:rPr b="1" i="0" lang="en-US" sz="3315" u="none" cap="none" strike="noStrike">
                <a:solidFill>
                  <a:srgbClr val="000000"/>
                </a:solidFill>
                <a:latin typeface="Poppins"/>
                <a:ea typeface="Poppins"/>
                <a:cs typeface="Poppins"/>
                <a:sym typeface="Poppins"/>
              </a:rPr>
              <a:t>Zahra Putri Salsabila (123450026)</a:t>
            </a:r>
            <a:endParaRPr/>
          </a:p>
          <a:p>
            <a:pPr indent="-536862" lvl="3" marL="2147447" marR="0" rtl="0" algn="l">
              <a:lnSpc>
                <a:spcPct val="93996"/>
              </a:lnSpc>
              <a:spcBef>
                <a:spcPts val="0"/>
              </a:spcBef>
              <a:spcAft>
                <a:spcPts val="0"/>
              </a:spcAft>
              <a:buClr>
                <a:srgbClr val="000000"/>
              </a:buClr>
              <a:buSzPts val="3315"/>
              <a:buFont typeface="Arial"/>
              <a:buChar char="￭"/>
            </a:pPr>
            <a:r>
              <a:rPr b="1" i="0" lang="en-US" sz="3315" u="none" cap="none" strike="noStrike">
                <a:solidFill>
                  <a:srgbClr val="000000"/>
                </a:solidFill>
                <a:latin typeface="Poppins"/>
                <a:ea typeface="Poppins"/>
                <a:cs typeface="Poppins"/>
                <a:sym typeface="Poppins"/>
              </a:rPr>
              <a:t>Lia Hana Ichisasmita (123450089)</a:t>
            </a:r>
            <a:endParaRPr/>
          </a:p>
          <a:p>
            <a:pPr indent="-536862" lvl="3" marL="2147447" marR="0" rtl="0" algn="l">
              <a:lnSpc>
                <a:spcPct val="93996"/>
              </a:lnSpc>
              <a:spcBef>
                <a:spcPts val="0"/>
              </a:spcBef>
              <a:spcAft>
                <a:spcPts val="0"/>
              </a:spcAft>
              <a:buClr>
                <a:srgbClr val="000000"/>
              </a:buClr>
              <a:buSzPts val="3315"/>
              <a:buFont typeface="Arial"/>
              <a:buChar char="￭"/>
            </a:pPr>
            <a:r>
              <a:rPr b="1" i="0" lang="en-US" sz="3315" u="none" cap="none" strike="noStrike">
                <a:solidFill>
                  <a:srgbClr val="000000"/>
                </a:solidFill>
                <a:latin typeface="Poppins"/>
                <a:ea typeface="Poppins"/>
                <a:cs typeface="Poppins"/>
                <a:sym typeface="Poppins"/>
              </a:rPr>
              <a:t>Arielva Simon Siahaan (123450105)</a:t>
            </a:r>
            <a:endParaRPr/>
          </a:p>
          <a:p>
            <a:pPr indent="0" lvl="0" marL="0" marR="0" rtl="0" algn="l">
              <a:lnSpc>
                <a:spcPct val="93996"/>
              </a:lnSpc>
              <a:spcBef>
                <a:spcPts val="0"/>
              </a:spcBef>
              <a:spcAft>
                <a:spcPts val="0"/>
              </a:spcAft>
              <a:buNone/>
            </a:pPr>
            <a:r>
              <a:t/>
            </a:r>
            <a:endParaRPr b="1" i="0" sz="3315" u="none" cap="none" strike="noStrike">
              <a:solidFill>
                <a:srgbClr val="000000"/>
              </a:solidFill>
              <a:latin typeface="Poppins"/>
              <a:ea typeface="Poppins"/>
              <a:cs typeface="Poppins"/>
              <a:sym typeface="Poppins"/>
            </a:endParaRPr>
          </a:p>
        </p:txBody>
      </p:sp>
      <p:sp>
        <p:nvSpPr>
          <p:cNvPr id="85" name="Google Shape;85;p1"/>
          <p:cNvSpPr/>
          <p:nvPr/>
        </p:nvSpPr>
        <p:spPr>
          <a:xfrm>
            <a:off x="-879539" y="6902461"/>
            <a:ext cx="3816477" cy="4114800"/>
          </a:xfrm>
          <a:custGeom>
            <a:rect b="b" l="l" r="r" t="t"/>
            <a:pathLst>
              <a:path extrusionOk="0" h="4114800" w="3816477">
                <a:moveTo>
                  <a:pt x="0" y="0"/>
                </a:moveTo>
                <a:lnTo>
                  <a:pt x="3816477" y="0"/>
                </a:lnTo>
                <a:lnTo>
                  <a:pt x="3816477" y="4114800"/>
                </a:lnTo>
                <a:lnTo>
                  <a:pt x="0" y="4114800"/>
                </a:lnTo>
                <a:lnTo>
                  <a:pt x="0" y="0"/>
                </a:lnTo>
                <a:close/>
              </a:path>
            </a:pathLst>
          </a:custGeom>
          <a:blipFill rotWithShape="1">
            <a:blip r:embed="rId3">
              <a:alphaModFix/>
            </a:blip>
            <a:stretch>
              <a:fillRect b="0" l="0" r="0" t="0"/>
            </a:stretch>
          </a:blipFill>
          <a:ln>
            <a:noFill/>
          </a:ln>
        </p:spPr>
      </p:sp>
      <p:sp>
        <p:nvSpPr>
          <p:cNvPr id="86" name="Google Shape;86;p1"/>
          <p:cNvSpPr/>
          <p:nvPr/>
        </p:nvSpPr>
        <p:spPr>
          <a:xfrm flipH="1" rot="10800000">
            <a:off x="15163041" y="-608137"/>
            <a:ext cx="4192517" cy="3642249"/>
          </a:xfrm>
          <a:custGeom>
            <a:rect b="b" l="l" r="r" t="t"/>
            <a:pathLst>
              <a:path extrusionOk="0" h="3642249" w="4192517">
                <a:moveTo>
                  <a:pt x="0" y="3642249"/>
                </a:moveTo>
                <a:lnTo>
                  <a:pt x="4192518" y="3642249"/>
                </a:lnTo>
                <a:lnTo>
                  <a:pt x="4192518" y="0"/>
                </a:lnTo>
                <a:lnTo>
                  <a:pt x="0" y="0"/>
                </a:lnTo>
                <a:lnTo>
                  <a:pt x="0" y="3642249"/>
                </a:lnTo>
                <a:close/>
              </a:path>
            </a:pathLst>
          </a:custGeom>
          <a:blipFill rotWithShape="1">
            <a:blip r:embed="rId4">
              <a:alphaModFix/>
            </a:blip>
            <a:stretch>
              <a:fillRect b="0" l="0" r="0" t="0"/>
            </a:stretch>
          </a:blipFill>
          <a:ln>
            <a:noFill/>
          </a:ln>
        </p:spPr>
      </p:sp>
      <p:sp>
        <p:nvSpPr>
          <p:cNvPr id="87" name="Google Shape;87;p1"/>
          <p:cNvSpPr/>
          <p:nvPr/>
        </p:nvSpPr>
        <p:spPr>
          <a:xfrm>
            <a:off x="14315395" y="6578610"/>
            <a:ext cx="4482704" cy="4762501"/>
          </a:xfrm>
          <a:custGeom>
            <a:rect b="b" l="l" r="r" t="t"/>
            <a:pathLst>
              <a:path extrusionOk="0" h="4762501" w="4482704">
                <a:moveTo>
                  <a:pt x="0" y="0"/>
                </a:moveTo>
                <a:lnTo>
                  <a:pt x="4482704" y="0"/>
                </a:lnTo>
                <a:lnTo>
                  <a:pt x="4482704" y="4762501"/>
                </a:lnTo>
                <a:lnTo>
                  <a:pt x="0" y="4762501"/>
                </a:lnTo>
                <a:lnTo>
                  <a:pt x="0" y="0"/>
                </a:lnTo>
                <a:close/>
              </a:path>
            </a:pathLst>
          </a:custGeom>
          <a:blipFill rotWithShape="1">
            <a:blip r:embed="rId5">
              <a:alphaModFix/>
            </a:blip>
            <a:stretch>
              <a:fillRect b="0" l="0" r="0" t="0"/>
            </a:stretch>
          </a:blipFill>
          <a:ln>
            <a:noFill/>
          </a:ln>
        </p:spPr>
      </p:sp>
      <p:sp>
        <p:nvSpPr>
          <p:cNvPr id="88" name="Google Shape;88;p1"/>
          <p:cNvSpPr/>
          <p:nvPr/>
        </p:nvSpPr>
        <p:spPr>
          <a:xfrm flipH="1" rot="10800000">
            <a:off x="12016703" y="-608137"/>
            <a:ext cx="2158380" cy="2644264"/>
          </a:xfrm>
          <a:custGeom>
            <a:rect b="b" l="l" r="r" t="t"/>
            <a:pathLst>
              <a:path extrusionOk="0" h="2644264" w="2158380">
                <a:moveTo>
                  <a:pt x="0" y="2644264"/>
                </a:moveTo>
                <a:lnTo>
                  <a:pt x="2158381" y="2644264"/>
                </a:lnTo>
                <a:lnTo>
                  <a:pt x="2158381" y="0"/>
                </a:lnTo>
                <a:lnTo>
                  <a:pt x="0" y="0"/>
                </a:lnTo>
                <a:lnTo>
                  <a:pt x="0" y="2644264"/>
                </a:lnTo>
                <a:close/>
              </a:path>
            </a:pathLst>
          </a:custGeom>
          <a:blipFill rotWithShape="1">
            <a:blip r:embed="rId6">
              <a:alphaModFix/>
            </a:blip>
            <a:stretch>
              <a:fillRect b="0" l="0" r="0" t="0"/>
            </a:stretch>
          </a:blipFill>
          <a:ln>
            <a:noFill/>
          </a:ln>
        </p:spPr>
      </p:sp>
      <p:sp>
        <p:nvSpPr>
          <p:cNvPr id="89" name="Google Shape;89;p1"/>
          <p:cNvSpPr/>
          <p:nvPr/>
        </p:nvSpPr>
        <p:spPr>
          <a:xfrm>
            <a:off x="2722062" y="1551669"/>
            <a:ext cx="1988051" cy="1963200"/>
          </a:xfrm>
          <a:custGeom>
            <a:rect b="b" l="l" r="r" t="t"/>
            <a:pathLst>
              <a:path extrusionOk="0" h="1963200" w="1988051">
                <a:moveTo>
                  <a:pt x="0" y="0"/>
                </a:moveTo>
                <a:lnTo>
                  <a:pt x="1988051" y="0"/>
                </a:lnTo>
                <a:lnTo>
                  <a:pt x="1988051" y="1963200"/>
                </a:lnTo>
                <a:lnTo>
                  <a:pt x="0" y="1963200"/>
                </a:lnTo>
                <a:lnTo>
                  <a:pt x="0" y="0"/>
                </a:lnTo>
                <a:close/>
              </a:path>
            </a:pathLst>
          </a:custGeom>
          <a:blipFill rotWithShape="1">
            <a:blip r:embed="rId7">
              <a:alphaModFix/>
            </a:blip>
            <a:stretch>
              <a:fillRect b="0" l="0" r="0" t="0"/>
            </a:stretch>
          </a:blipFill>
          <a:ln>
            <a:noFill/>
          </a:ln>
        </p:spPr>
      </p:sp>
      <p:sp>
        <p:nvSpPr>
          <p:cNvPr id="90" name="Google Shape;90;p1"/>
          <p:cNvSpPr/>
          <p:nvPr/>
        </p:nvSpPr>
        <p:spPr>
          <a:xfrm rot="-2071736">
            <a:off x="14120116" y="4313815"/>
            <a:ext cx="4480743" cy="1198599"/>
          </a:xfrm>
          <a:custGeom>
            <a:rect b="b" l="l" r="r" t="t"/>
            <a:pathLst>
              <a:path extrusionOk="0" h="1198599" w="4480743">
                <a:moveTo>
                  <a:pt x="0" y="0"/>
                </a:moveTo>
                <a:lnTo>
                  <a:pt x="4480744" y="0"/>
                </a:lnTo>
                <a:lnTo>
                  <a:pt x="4480744" y="1198599"/>
                </a:lnTo>
                <a:lnTo>
                  <a:pt x="0" y="1198599"/>
                </a:lnTo>
                <a:lnTo>
                  <a:pt x="0" y="0"/>
                </a:lnTo>
                <a:close/>
              </a:path>
            </a:pathLst>
          </a:custGeom>
          <a:blipFill rotWithShape="1">
            <a:blip r:embed="rId8">
              <a:alphaModFix/>
            </a:blip>
            <a:stretch>
              <a:fillRect b="0" l="0" r="0" t="0"/>
            </a:stretch>
          </a:blipFill>
          <a:ln>
            <a:noFill/>
          </a:ln>
        </p:spPr>
      </p:sp>
      <p:sp>
        <p:nvSpPr>
          <p:cNvPr id="91" name="Google Shape;91;p1"/>
          <p:cNvSpPr/>
          <p:nvPr/>
        </p:nvSpPr>
        <p:spPr>
          <a:xfrm>
            <a:off x="-374122" y="4215963"/>
            <a:ext cx="1402822" cy="2362647"/>
          </a:xfrm>
          <a:custGeom>
            <a:rect b="b" l="l" r="r" t="t"/>
            <a:pathLst>
              <a:path extrusionOk="0" h="2362647" w="1402822">
                <a:moveTo>
                  <a:pt x="0" y="0"/>
                </a:moveTo>
                <a:lnTo>
                  <a:pt x="1402822" y="0"/>
                </a:lnTo>
                <a:lnTo>
                  <a:pt x="1402822" y="2362647"/>
                </a:lnTo>
                <a:lnTo>
                  <a:pt x="0" y="2362647"/>
                </a:lnTo>
                <a:lnTo>
                  <a:pt x="0" y="0"/>
                </a:lnTo>
                <a:close/>
              </a:path>
            </a:pathLst>
          </a:custGeom>
          <a:blipFill rotWithShape="1">
            <a:blip r:embed="rId9">
              <a:alphaModFix/>
            </a:blip>
            <a:stretch>
              <a:fillRect b="0" l="0" r="0" t="0"/>
            </a:stretch>
          </a:blipFill>
          <a:ln>
            <a:noFill/>
          </a:ln>
        </p:spPr>
      </p:sp>
      <p:sp>
        <p:nvSpPr>
          <p:cNvPr id="92" name="Google Shape;92;p1"/>
          <p:cNvSpPr/>
          <p:nvPr/>
        </p:nvSpPr>
        <p:spPr>
          <a:xfrm rot="-3985205">
            <a:off x="16494229" y="3722583"/>
            <a:ext cx="1872226" cy="2167556"/>
          </a:xfrm>
          <a:custGeom>
            <a:rect b="b" l="l" r="r" t="t"/>
            <a:pathLst>
              <a:path extrusionOk="0" h="2167556" w="1872226">
                <a:moveTo>
                  <a:pt x="0" y="0"/>
                </a:moveTo>
                <a:lnTo>
                  <a:pt x="1872227" y="0"/>
                </a:lnTo>
                <a:lnTo>
                  <a:pt x="1872227" y="2167556"/>
                </a:lnTo>
                <a:lnTo>
                  <a:pt x="0" y="2167556"/>
                </a:lnTo>
                <a:lnTo>
                  <a:pt x="0" y="0"/>
                </a:lnTo>
                <a:close/>
              </a:path>
            </a:pathLst>
          </a:custGeom>
          <a:blipFill rotWithShape="1">
            <a:blip r:embed="rId10">
              <a:alphaModFix/>
            </a:blip>
            <a:stretch>
              <a:fillRect b="0" l="0" r="0" t="0"/>
            </a:stretch>
          </a:blipFill>
          <a:ln>
            <a:noFill/>
          </a:ln>
        </p:spPr>
      </p:sp>
      <p:sp>
        <p:nvSpPr>
          <p:cNvPr id="93" name="Google Shape;93;p1"/>
          <p:cNvSpPr/>
          <p:nvPr/>
        </p:nvSpPr>
        <p:spPr>
          <a:xfrm>
            <a:off x="0" y="110774"/>
            <a:ext cx="917926" cy="917926"/>
          </a:xfrm>
          <a:custGeom>
            <a:rect b="b" l="l" r="r" t="t"/>
            <a:pathLst>
              <a:path extrusionOk="0" h="917926" w="917926">
                <a:moveTo>
                  <a:pt x="0" y="0"/>
                </a:moveTo>
                <a:lnTo>
                  <a:pt x="917926" y="0"/>
                </a:lnTo>
                <a:lnTo>
                  <a:pt x="917926" y="917926"/>
                </a:lnTo>
                <a:lnTo>
                  <a:pt x="0" y="917926"/>
                </a:lnTo>
                <a:lnTo>
                  <a:pt x="0" y="0"/>
                </a:lnTo>
                <a:close/>
              </a:path>
            </a:pathLst>
          </a:custGeom>
          <a:blipFill rotWithShape="1">
            <a:blip r:embed="rId11">
              <a:alphaModFix/>
            </a:blip>
            <a:stretch>
              <a:fillRect b="0" l="0" r="0" t="0"/>
            </a:stretch>
          </a:blipFill>
          <a:ln>
            <a:noFill/>
          </a:ln>
        </p:spPr>
      </p:sp>
      <p:sp>
        <p:nvSpPr>
          <p:cNvPr id="94" name="Google Shape;94;p1"/>
          <p:cNvSpPr/>
          <p:nvPr/>
        </p:nvSpPr>
        <p:spPr>
          <a:xfrm>
            <a:off x="1028700" y="38739"/>
            <a:ext cx="989961" cy="989961"/>
          </a:xfrm>
          <a:custGeom>
            <a:rect b="b" l="l" r="r" t="t"/>
            <a:pathLst>
              <a:path extrusionOk="0" h="989961" w="989961">
                <a:moveTo>
                  <a:pt x="0" y="0"/>
                </a:moveTo>
                <a:lnTo>
                  <a:pt x="989961" y="0"/>
                </a:lnTo>
                <a:lnTo>
                  <a:pt x="989961" y="989961"/>
                </a:lnTo>
                <a:lnTo>
                  <a:pt x="0" y="989961"/>
                </a:lnTo>
                <a:lnTo>
                  <a:pt x="0" y="0"/>
                </a:lnTo>
                <a:close/>
              </a:path>
            </a:pathLst>
          </a:custGeom>
          <a:blipFill rotWithShape="1">
            <a:blip r:embed="rId12">
              <a:alphaModFix/>
            </a:blip>
            <a:stretch>
              <a:fillRect b="0" l="0" r="0" t="0"/>
            </a:stretch>
          </a:blipFill>
          <a:ln>
            <a:noFill/>
          </a:ln>
        </p:spPr>
      </p:sp>
      <p:sp>
        <p:nvSpPr>
          <p:cNvPr id="95" name="Google Shape;95;p1"/>
          <p:cNvSpPr/>
          <p:nvPr/>
        </p:nvSpPr>
        <p:spPr>
          <a:xfrm>
            <a:off x="2132961" y="110774"/>
            <a:ext cx="946205" cy="946205"/>
          </a:xfrm>
          <a:custGeom>
            <a:rect b="b" l="l" r="r" t="t"/>
            <a:pathLst>
              <a:path extrusionOk="0" h="946205" w="946205">
                <a:moveTo>
                  <a:pt x="0" y="0"/>
                </a:moveTo>
                <a:lnTo>
                  <a:pt x="946205" y="0"/>
                </a:lnTo>
                <a:lnTo>
                  <a:pt x="946205" y="946205"/>
                </a:lnTo>
                <a:lnTo>
                  <a:pt x="0" y="946205"/>
                </a:lnTo>
                <a:lnTo>
                  <a:pt x="0" y="0"/>
                </a:lnTo>
                <a:close/>
              </a:path>
            </a:pathLst>
          </a:custGeom>
          <a:blipFill rotWithShape="1">
            <a:blip r:embed="rId13">
              <a:alphaModFix/>
            </a:blip>
            <a:stretch>
              <a:fillRect b="0" l="0" r="0" t="0"/>
            </a:stretch>
          </a:blipFill>
          <a:ln>
            <a:noFill/>
          </a:ln>
        </p:spPr>
      </p:sp>
      <p:sp>
        <p:nvSpPr>
          <p:cNvPr id="96" name="Google Shape;96;p1"/>
          <p:cNvSpPr txBox="1"/>
          <p:nvPr/>
        </p:nvSpPr>
        <p:spPr>
          <a:xfrm>
            <a:off x="3111513" y="2243927"/>
            <a:ext cx="12051528" cy="3596789"/>
          </a:xfrm>
          <a:prstGeom prst="rect">
            <a:avLst/>
          </a:prstGeom>
          <a:noFill/>
          <a:ln>
            <a:noFill/>
          </a:ln>
        </p:spPr>
        <p:txBody>
          <a:bodyPr anchorCtr="0" anchor="t" bIns="0" lIns="0" spcFirstLastPara="1" rIns="0" wrap="square" tIns="0">
            <a:spAutoFit/>
          </a:bodyPr>
          <a:lstStyle/>
          <a:p>
            <a:pPr indent="0" lvl="0" marL="0" marR="0" rtl="0" algn="ctr">
              <a:lnSpc>
                <a:spcPct val="84015"/>
              </a:lnSpc>
              <a:spcBef>
                <a:spcPts val="0"/>
              </a:spcBef>
              <a:spcAft>
                <a:spcPts val="0"/>
              </a:spcAft>
              <a:buNone/>
            </a:pPr>
            <a:r>
              <a:rPr b="1" i="0" lang="en-US" sz="8183" u="none" cap="none" strike="noStrike">
                <a:solidFill>
                  <a:srgbClr val="0C73D6"/>
                </a:solidFill>
                <a:latin typeface="Bebas Neue"/>
                <a:ea typeface="Bebas Neue"/>
                <a:cs typeface="Bebas Neue"/>
                <a:sym typeface="Bebas Neue"/>
              </a:rPr>
              <a:t>ANALISIS PROYEKSI DAN TREN KEBUTUHAN DAYA LISTRIK PROVINSI LAMPUNG TAHUN 2025–2030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08" name="Shape 208"/>
        <p:cNvGrpSpPr/>
        <p:nvPr/>
      </p:nvGrpSpPr>
      <p:grpSpPr>
        <a:xfrm>
          <a:off x="0" y="0"/>
          <a:ext cx="0" cy="0"/>
          <a:chOff x="0" y="0"/>
          <a:chExt cx="0" cy="0"/>
        </a:xfrm>
      </p:grpSpPr>
      <p:sp>
        <p:nvSpPr>
          <p:cNvPr id="209" name="Google Shape;209;p10"/>
          <p:cNvSpPr/>
          <p:nvPr/>
        </p:nvSpPr>
        <p:spPr>
          <a:xfrm>
            <a:off x="-879539" y="6902461"/>
            <a:ext cx="3816477" cy="4114800"/>
          </a:xfrm>
          <a:custGeom>
            <a:rect b="b" l="l" r="r" t="t"/>
            <a:pathLst>
              <a:path extrusionOk="0" h="4114800" w="3816477">
                <a:moveTo>
                  <a:pt x="0" y="0"/>
                </a:moveTo>
                <a:lnTo>
                  <a:pt x="3816477" y="0"/>
                </a:lnTo>
                <a:lnTo>
                  <a:pt x="3816477" y="4114800"/>
                </a:lnTo>
                <a:lnTo>
                  <a:pt x="0" y="4114800"/>
                </a:lnTo>
                <a:lnTo>
                  <a:pt x="0" y="0"/>
                </a:lnTo>
                <a:close/>
              </a:path>
            </a:pathLst>
          </a:custGeom>
          <a:blipFill rotWithShape="1">
            <a:blip r:embed="rId3">
              <a:alphaModFix/>
            </a:blip>
            <a:stretch>
              <a:fillRect b="0" l="0" r="0" t="0"/>
            </a:stretch>
          </a:blipFill>
          <a:ln>
            <a:noFill/>
          </a:ln>
        </p:spPr>
      </p:sp>
      <p:sp>
        <p:nvSpPr>
          <p:cNvPr id="210" name="Google Shape;210;p10"/>
          <p:cNvSpPr/>
          <p:nvPr/>
        </p:nvSpPr>
        <p:spPr>
          <a:xfrm flipH="1" rot="10800000">
            <a:off x="15163041" y="-608137"/>
            <a:ext cx="4192517" cy="3642249"/>
          </a:xfrm>
          <a:custGeom>
            <a:rect b="b" l="l" r="r" t="t"/>
            <a:pathLst>
              <a:path extrusionOk="0" h="3642249" w="4192517">
                <a:moveTo>
                  <a:pt x="0" y="3642249"/>
                </a:moveTo>
                <a:lnTo>
                  <a:pt x="4192518" y="3642249"/>
                </a:lnTo>
                <a:lnTo>
                  <a:pt x="4192518" y="0"/>
                </a:lnTo>
                <a:lnTo>
                  <a:pt x="0" y="0"/>
                </a:lnTo>
                <a:lnTo>
                  <a:pt x="0" y="3642249"/>
                </a:lnTo>
                <a:close/>
              </a:path>
            </a:pathLst>
          </a:custGeom>
          <a:blipFill rotWithShape="1">
            <a:blip r:embed="rId4">
              <a:alphaModFix/>
            </a:blip>
            <a:stretch>
              <a:fillRect b="0" l="0" r="0" t="0"/>
            </a:stretch>
          </a:blipFill>
          <a:ln>
            <a:noFill/>
          </a:ln>
        </p:spPr>
      </p:sp>
      <p:sp>
        <p:nvSpPr>
          <p:cNvPr id="211" name="Google Shape;211;p10"/>
          <p:cNvSpPr/>
          <p:nvPr/>
        </p:nvSpPr>
        <p:spPr>
          <a:xfrm flipH="1" rot="1266167">
            <a:off x="11901529" y="7701450"/>
            <a:ext cx="2388730" cy="2985912"/>
          </a:xfrm>
          <a:custGeom>
            <a:rect b="b" l="l" r="r" t="t"/>
            <a:pathLst>
              <a:path extrusionOk="0" h="2985912" w="2388730">
                <a:moveTo>
                  <a:pt x="2388729" y="0"/>
                </a:moveTo>
                <a:lnTo>
                  <a:pt x="0" y="0"/>
                </a:lnTo>
                <a:lnTo>
                  <a:pt x="0" y="2985912"/>
                </a:lnTo>
                <a:lnTo>
                  <a:pt x="2388729" y="2985912"/>
                </a:lnTo>
                <a:lnTo>
                  <a:pt x="2388729" y="0"/>
                </a:lnTo>
                <a:close/>
              </a:path>
            </a:pathLst>
          </a:custGeom>
          <a:blipFill rotWithShape="1">
            <a:blip r:embed="rId5">
              <a:alphaModFix/>
            </a:blip>
            <a:stretch>
              <a:fillRect b="0" l="0" r="0" t="0"/>
            </a:stretch>
          </a:blipFill>
          <a:ln>
            <a:noFill/>
          </a:ln>
        </p:spPr>
      </p:sp>
      <p:sp>
        <p:nvSpPr>
          <p:cNvPr id="212" name="Google Shape;212;p10"/>
          <p:cNvSpPr/>
          <p:nvPr/>
        </p:nvSpPr>
        <p:spPr>
          <a:xfrm>
            <a:off x="14315395" y="6578610"/>
            <a:ext cx="4482704" cy="4762501"/>
          </a:xfrm>
          <a:custGeom>
            <a:rect b="b" l="l" r="r" t="t"/>
            <a:pathLst>
              <a:path extrusionOk="0" h="4762501" w="4482704">
                <a:moveTo>
                  <a:pt x="0" y="0"/>
                </a:moveTo>
                <a:lnTo>
                  <a:pt x="4482704" y="0"/>
                </a:lnTo>
                <a:lnTo>
                  <a:pt x="4482704" y="4762501"/>
                </a:lnTo>
                <a:lnTo>
                  <a:pt x="0" y="4762501"/>
                </a:lnTo>
                <a:lnTo>
                  <a:pt x="0" y="0"/>
                </a:lnTo>
                <a:close/>
              </a:path>
            </a:pathLst>
          </a:custGeom>
          <a:blipFill rotWithShape="1">
            <a:blip r:embed="rId6">
              <a:alphaModFix/>
            </a:blip>
            <a:stretch>
              <a:fillRect b="0" l="0" r="0" t="0"/>
            </a:stretch>
          </a:blipFill>
          <a:ln>
            <a:noFill/>
          </a:ln>
        </p:spPr>
      </p:sp>
      <p:sp>
        <p:nvSpPr>
          <p:cNvPr id="213" name="Google Shape;213;p10"/>
          <p:cNvSpPr/>
          <p:nvPr/>
        </p:nvSpPr>
        <p:spPr>
          <a:xfrm flipH="1" rot="10800000">
            <a:off x="-879539" y="-1113280"/>
            <a:ext cx="5126761" cy="4652536"/>
          </a:xfrm>
          <a:custGeom>
            <a:rect b="b" l="l" r="r" t="t"/>
            <a:pathLst>
              <a:path extrusionOk="0" h="4652536" w="5126761">
                <a:moveTo>
                  <a:pt x="0" y="4652535"/>
                </a:moveTo>
                <a:lnTo>
                  <a:pt x="5126762" y="4652535"/>
                </a:lnTo>
                <a:lnTo>
                  <a:pt x="5126762" y="0"/>
                </a:lnTo>
                <a:lnTo>
                  <a:pt x="0" y="0"/>
                </a:lnTo>
                <a:lnTo>
                  <a:pt x="0" y="4652535"/>
                </a:lnTo>
                <a:close/>
              </a:path>
            </a:pathLst>
          </a:custGeom>
          <a:blipFill rotWithShape="1">
            <a:blip r:embed="rId7">
              <a:alphaModFix/>
            </a:blip>
            <a:stretch>
              <a:fillRect b="0" l="0" r="0" t="0"/>
            </a:stretch>
          </a:blipFill>
          <a:ln>
            <a:noFill/>
          </a:ln>
        </p:spPr>
      </p:sp>
      <p:sp>
        <p:nvSpPr>
          <p:cNvPr id="214" name="Google Shape;214;p10"/>
          <p:cNvSpPr/>
          <p:nvPr/>
        </p:nvSpPr>
        <p:spPr>
          <a:xfrm flipH="1" rot="10800000">
            <a:off x="12016703" y="-608137"/>
            <a:ext cx="2158380" cy="2644264"/>
          </a:xfrm>
          <a:custGeom>
            <a:rect b="b" l="l" r="r" t="t"/>
            <a:pathLst>
              <a:path extrusionOk="0" h="2644264" w="2158380">
                <a:moveTo>
                  <a:pt x="0" y="2644264"/>
                </a:moveTo>
                <a:lnTo>
                  <a:pt x="2158381" y="2644264"/>
                </a:lnTo>
                <a:lnTo>
                  <a:pt x="2158381" y="0"/>
                </a:lnTo>
                <a:lnTo>
                  <a:pt x="0" y="0"/>
                </a:lnTo>
                <a:lnTo>
                  <a:pt x="0" y="2644264"/>
                </a:lnTo>
                <a:close/>
              </a:path>
            </a:pathLst>
          </a:custGeom>
          <a:blipFill rotWithShape="1">
            <a:blip r:embed="rId8">
              <a:alphaModFix/>
            </a:blip>
            <a:stretch>
              <a:fillRect b="0" l="0" r="0" t="0"/>
            </a:stretch>
          </a:blipFill>
          <a:ln>
            <a:noFill/>
          </a:ln>
        </p:spPr>
      </p:sp>
      <p:sp>
        <p:nvSpPr>
          <p:cNvPr id="215" name="Google Shape;215;p10"/>
          <p:cNvSpPr/>
          <p:nvPr/>
        </p:nvSpPr>
        <p:spPr>
          <a:xfrm>
            <a:off x="3307776" y="8286726"/>
            <a:ext cx="2156630" cy="2000274"/>
          </a:xfrm>
          <a:custGeom>
            <a:rect b="b" l="l" r="r" t="t"/>
            <a:pathLst>
              <a:path extrusionOk="0" h="2000274" w="2156630">
                <a:moveTo>
                  <a:pt x="0" y="0"/>
                </a:moveTo>
                <a:lnTo>
                  <a:pt x="2156630" y="0"/>
                </a:lnTo>
                <a:lnTo>
                  <a:pt x="2156630" y="2000274"/>
                </a:lnTo>
                <a:lnTo>
                  <a:pt x="0" y="2000274"/>
                </a:lnTo>
                <a:lnTo>
                  <a:pt x="0" y="0"/>
                </a:lnTo>
                <a:close/>
              </a:path>
            </a:pathLst>
          </a:custGeom>
          <a:blipFill rotWithShape="1">
            <a:blip r:embed="rId9">
              <a:alphaModFix/>
            </a:blip>
            <a:stretch>
              <a:fillRect b="0" l="0" r="0" t="0"/>
            </a:stretch>
          </a:blipFill>
          <a:ln>
            <a:noFill/>
          </a:ln>
        </p:spPr>
      </p:sp>
      <p:sp>
        <p:nvSpPr>
          <p:cNvPr id="216" name="Google Shape;216;p10"/>
          <p:cNvSpPr/>
          <p:nvPr/>
        </p:nvSpPr>
        <p:spPr>
          <a:xfrm rot="9315426">
            <a:off x="5340087" y="-646736"/>
            <a:ext cx="2832848" cy="2751404"/>
          </a:xfrm>
          <a:custGeom>
            <a:rect b="b" l="l" r="r" t="t"/>
            <a:pathLst>
              <a:path extrusionOk="0" h="2751404" w="2832848">
                <a:moveTo>
                  <a:pt x="2832848" y="2751404"/>
                </a:moveTo>
                <a:lnTo>
                  <a:pt x="0" y="2751404"/>
                </a:lnTo>
                <a:lnTo>
                  <a:pt x="0" y="0"/>
                </a:lnTo>
                <a:lnTo>
                  <a:pt x="2832848" y="0"/>
                </a:lnTo>
                <a:lnTo>
                  <a:pt x="2832848" y="2751404"/>
                </a:lnTo>
                <a:close/>
              </a:path>
            </a:pathLst>
          </a:custGeom>
          <a:blipFill rotWithShape="1">
            <a:blip r:embed="rId10">
              <a:alphaModFix/>
            </a:blip>
            <a:stretch>
              <a:fillRect b="0" l="0" r="0" t="0"/>
            </a:stretch>
          </a:blipFill>
          <a:ln>
            <a:noFill/>
          </a:ln>
        </p:spPr>
      </p:sp>
      <p:sp>
        <p:nvSpPr>
          <p:cNvPr id="217" name="Google Shape;217;p10"/>
          <p:cNvSpPr/>
          <p:nvPr/>
        </p:nvSpPr>
        <p:spPr>
          <a:xfrm>
            <a:off x="9266397" y="-252634"/>
            <a:ext cx="1988051" cy="1963200"/>
          </a:xfrm>
          <a:custGeom>
            <a:rect b="b" l="l" r="r" t="t"/>
            <a:pathLst>
              <a:path extrusionOk="0" h="1963200" w="1988051">
                <a:moveTo>
                  <a:pt x="0" y="0"/>
                </a:moveTo>
                <a:lnTo>
                  <a:pt x="1988051" y="0"/>
                </a:lnTo>
                <a:lnTo>
                  <a:pt x="1988051" y="1963200"/>
                </a:lnTo>
                <a:lnTo>
                  <a:pt x="0" y="1963200"/>
                </a:lnTo>
                <a:lnTo>
                  <a:pt x="0" y="0"/>
                </a:lnTo>
                <a:close/>
              </a:path>
            </a:pathLst>
          </a:custGeom>
          <a:blipFill rotWithShape="1">
            <a:blip r:embed="rId11">
              <a:alphaModFix/>
            </a:blip>
            <a:stretch>
              <a:fillRect b="0" l="0" r="0" t="0"/>
            </a:stretch>
          </a:blipFill>
          <a:ln>
            <a:noFill/>
          </a:ln>
        </p:spPr>
      </p:sp>
      <p:sp>
        <p:nvSpPr>
          <p:cNvPr id="218" name="Google Shape;218;p10"/>
          <p:cNvSpPr/>
          <p:nvPr/>
        </p:nvSpPr>
        <p:spPr>
          <a:xfrm rot="-2071736">
            <a:off x="6213882" y="8850259"/>
            <a:ext cx="4480743" cy="1198599"/>
          </a:xfrm>
          <a:custGeom>
            <a:rect b="b" l="l" r="r" t="t"/>
            <a:pathLst>
              <a:path extrusionOk="0" h="1198599" w="4480743">
                <a:moveTo>
                  <a:pt x="0" y="0"/>
                </a:moveTo>
                <a:lnTo>
                  <a:pt x="4480743" y="0"/>
                </a:lnTo>
                <a:lnTo>
                  <a:pt x="4480743" y="1198599"/>
                </a:lnTo>
                <a:lnTo>
                  <a:pt x="0" y="1198599"/>
                </a:lnTo>
                <a:lnTo>
                  <a:pt x="0" y="0"/>
                </a:lnTo>
                <a:close/>
              </a:path>
            </a:pathLst>
          </a:custGeom>
          <a:blipFill rotWithShape="1">
            <a:blip r:embed="rId12">
              <a:alphaModFix/>
            </a:blip>
            <a:stretch>
              <a:fillRect b="0" l="0" r="0" t="0"/>
            </a:stretch>
          </a:blipFill>
          <a:ln>
            <a:noFill/>
          </a:ln>
        </p:spPr>
      </p:sp>
      <p:sp>
        <p:nvSpPr>
          <p:cNvPr id="219" name="Google Shape;219;p10"/>
          <p:cNvSpPr/>
          <p:nvPr/>
        </p:nvSpPr>
        <p:spPr>
          <a:xfrm>
            <a:off x="-374122" y="4215963"/>
            <a:ext cx="1402822" cy="2362647"/>
          </a:xfrm>
          <a:custGeom>
            <a:rect b="b" l="l" r="r" t="t"/>
            <a:pathLst>
              <a:path extrusionOk="0" h="2362647" w="1402822">
                <a:moveTo>
                  <a:pt x="0" y="0"/>
                </a:moveTo>
                <a:lnTo>
                  <a:pt x="1402822" y="0"/>
                </a:lnTo>
                <a:lnTo>
                  <a:pt x="1402822" y="2362647"/>
                </a:lnTo>
                <a:lnTo>
                  <a:pt x="0" y="2362647"/>
                </a:lnTo>
                <a:lnTo>
                  <a:pt x="0" y="0"/>
                </a:lnTo>
                <a:close/>
              </a:path>
            </a:pathLst>
          </a:custGeom>
          <a:blipFill rotWithShape="1">
            <a:blip r:embed="rId13">
              <a:alphaModFix/>
            </a:blip>
            <a:stretch>
              <a:fillRect b="0" l="0" r="0" t="0"/>
            </a:stretch>
          </a:blipFill>
          <a:ln>
            <a:noFill/>
          </a:ln>
        </p:spPr>
      </p:sp>
      <p:sp>
        <p:nvSpPr>
          <p:cNvPr id="220" name="Google Shape;220;p10"/>
          <p:cNvSpPr/>
          <p:nvPr/>
        </p:nvSpPr>
        <p:spPr>
          <a:xfrm rot="-3985205">
            <a:off x="16494229" y="3722583"/>
            <a:ext cx="1872226" cy="2167556"/>
          </a:xfrm>
          <a:custGeom>
            <a:rect b="b" l="l" r="r" t="t"/>
            <a:pathLst>
              <a:path extrusionOk="0" h="2167556" w="1872226">
                <a:moveTo>
                  <a:pt x="0" y="0"/>
                </a:moveTo>
                <a:lnTo>
                  <a:pt x="1872227" y="0"/>
                </a:lnTo>
                <a:lnTo>
                  <a:pt x="1872227" y="2167556"/>
                </a:lnTo>
                <a:lnTo>
                  <a:pt x="0" y="2167556"/>
                </a:lnTo>
                <a:lnTo>
                  <a:pt x="0" y="0"/>
                </a:lnTo>
                <a:close/>
              </a:path>
            </a:pathLst>
          </a:custGeom>
          <a:blipFill rotWithShape="1">
            <a:blip r:embed="rId14">
              <a:alphaModFix/>
            </a:blip>
            <a:stretch>
              <a:fillRect b="0" l="0" r="0" t="0"/>
            </a:stretch>
          </a:blipFill>
          <a:ln>
            <a:noFill/>
          </a:ln>
        </p:spPr>
      </p:sp>
      <p:sp>
        <p:nvSpPr>
          <p:cNvPr id="221" name="Google Shape;221;p10"/>
          <p:cNvSpPr txBox="1"/>
          <p:nvPr/>
        </p:nvSpPr>
        <p:spPr>
          <a:xfrm>
            <a:off x="2613582" y="3425690"/>
            <a:ext cx="12925282" cy="2364756"/>
          </a:xfrm>
          <a:prstGeom prst="rect">
            <a:avLst/>
          </a:prstGeom>
          <a:noFill/>
          <a:ln>
            <a:noFill/>
          </a:ln>
        </p:spPr>
        <p:txBody>
          <a:bodyPr anchorCtr="0" anchor="t" bIns="0" lIns="0" spcFirstLastPara="1" rIns="0" wrap="square" tIns="0">
            <a:spAutoFit/>
          </a:bodyPr>
          <a:lstStyle/>
          <a:p>
            <a:pPr indent="0" lvl="0" marL="0" marR="0" rtl="0" algn="ctr">
              <a:lnSpc>
                <a:spcPct val="84000"/>
              </a:lnSpc>
              <a:spcBef>
                <a:spcPts val="0"/>
              </a:spcBef>
              <a:spcAft>
                <a:spcPts val="0"/>
              </a:spcAft>
              <a:buNone/>
            </a:pPr>
            <a:r>
              <a:rPr b="1" i="0" lang="en-US" sz="19969" u="none" cap="none" strike="noStrike">
                <a:solidFill>
                  <a:srgbClr val="0C73D6"/>
                </a:solidFill>
                <a:latin typeface="Bebas Neue"/>
                <a:ea typeface="Bebas Neue"/>
                <a:cs typeface="Bebas Neue"/>
                <a:sym typeface="Bebas Neue"/>
              </a:rPr>
              <a:t>THANK YOU</a:t>
            </a:r>
            <a:endParaRPr/>
          </a:p>
        </p:txBody>
      </p:sp>
      <p:sp>
        <p:nvSpPr>
          <p:cNvPr id="222" name="Google Shape;222;p10"/>
          <p:cNvSpPr txBox="1"/>
          <p:nvPr/>
        </p:nvSpPr>
        <p:spPr>
          <a:xfrm>
            <a:off x="3404760" y="5987699"/>
            <a:ext cx="11342927" cy="802965"/>
          </a:xfrm>
          <a:prstGeom prst="rect">
            <a:avLst/>
          </a:prstGeom>
          <a:noFill/>
          <a:ln>
            <a:noFill/>
          </a:ln>
        </p:spPr>
        <p:txBody>
          <a:bodyPr anchorCtr="0" anchor="t" bIns="0" lIns="0" spcFirstLastPara="1" rIns="0" wrap="square" tIns="0">
            <a:spAutoFit/>
          </a:bodyPr>
          <a:lstStyle/>
          <a:p>
            <a:pPr indent="0" lvl="0" marL="0" marR="0" rtl="0" algn="ctr">
              <a:lnSpc>
                <a:spcPct val="93952"/>
              </a:lnSpc>
              <a:spcBef>
                <a:spcPts val="0"/>
              </a:spcBef>
              <a:spcAft>
                <a:spcPts val="0"/>
              </a:spcAft>
              <a:buNone/>
            </a:pPr>
            <a:r>
              <a:rPr b="0" i="0" lang="en-US" sz="2100" u="none" cap="none" strike="noStrike">
                <a:solidFill>
                  <a:srgbClr val="000000"/>
                </a:solidFill>
                <a:latin typeface="Poppins"/>
                <a:ea typeface="Poppins"/>
                <a:cs typeface="Poppins"/>
                <a:sym typeface="Poppins"/>
              </a:rPr>
              <a:t>Terima kasih atas perhatian yang diberikan. Presentasi ini diharapkan dapat memberikan gambaran yang jelas mengenai tren kebutuhan listrik di Lampung dan pentingnya analisis berbasis data untuk mendukung perencanaan energi.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00" name="Shape 100"/>
        <p:cNvGrpSpPr/>
        <p:nvPr/>
      </p:nvGrpSpPr>
      <p:grpSpPr>
        <a:xfrm>
          <a:off x="0" y="0"/>
          <a:ext cx="0" cy="0"/>
          <a:chOff x="0" y="0"/>
          <a:chExt cx="0" cy="0"/>
        </a:xfrm>
      </p:grpSpPr>
      <p:sp>
        <p:nvSpPr>
          <p:cNvPr id="101" name="Google Shape;101;p2"/>
          <p:cNvSpPr/>
          <p:nvPr/>
        </p:nvSpPr>
        <p:spPr>
          <a:xfrm>
            <a:off x="-2806151" y="6025084"/>
            <a:ext cx="5207230" cy="5637056"/>
          </a:xfrm>
          <a:custGeom>
            <a:rect b="b" l="l" r="r" t="t"/>
            <a:pathLst>
              <a:path extrusionOk="0" h="5637056" w="5207230">
                <a:moveTo>
                  <a:pt x="0" y="0"/>
                </a:moveTo>
                <a:lnTo>
                  <a:pt x="5207231" y="0"/>
                </a:lnTo>
                <a:lnTo>
                  <a:pt x="5207231" y="5637056"/>
                </a:lnTo>
                <a:lnTo>
                  <a:pt x="0" y="5637056"/>
                </a:lnTo>
                <a:lnTo>
                  <a:pt x="0" y="0"/>
                </a:lnTo>
                <a:close/>
              </a:path>
            </a:pathLst>
          </a:custGeom>
          <a:blipFill rotWithShape="1">
            <a:blip r:embed="rId3">
              <a:alphaModFix/>
            </a:blip>
            <a:stretch>
              <a:fillRect b="0" l="0" r="0" t="0"/>
            </a:stretch>
          </a:blipFill>
          <a:ln>
            <a:noFill/>
          </a:ln>
        </p:spPr>
      </p:sp>
      <p:sp>
        <p:nvSpPr>
          <p:cNvPr id="102" name="Google Shape;102;p2"/>
          <p:cNvSpPr/>
          <p:nvPr/>
        </p:nvSpPr>
        <p:spPr>
          <a:xfrm>
            <a:off x="15891543" y="7400224"/>
            <a:ext cx="4595058" cy="4261916"/>
          </a:xfrm>
          <a:custGeom>
            <a:rect b="b" l="l" r="r" t="t"/>
            <a:pathLst>
              <a:path extrusionOk="0" h="4261916" w="4595058">
                <a:moveTo>
                  <a:pt x="0" y="0"/>
                </a:moveTo>
                <a:lnTo>
                  <a:pt x="4595058" y="0"/>
                </a:lnTo>
                <a:lnTo>
                  <a:pt x="4595058" y="4261916"/>
                </a:lnTo>
                <a:lnTo>
                  <a:pt x="0" y="4261916"/>
                </a:lnTo>
                <a:lnTo>
                  <a:pt x="0" y="0"/>
                </a:lnTo>
                <a:close/>
              </a:path>
            </a:pathLst>
          </a:custGeom>
          <a:blipFill rotWithShape="1">
            <a:blip r:embed="rId4">
              <a:alphaModFix/>
            </a:blip>
            <a:stretch>
              <a:fillRect b="0" l="0" r="0" t="0"/>
            </a:stretch>
          </a:blipFill>
          <a:ln>
            <a:noFill/>
          </a:ln>
        </p:spPr>
      </p:sp>
      <p:sp>
        <p:nvSpPr>
          <p:cNvPr id="103" name="Google Shape;103;p2"/>
          <p:cNvSpPr/>
          <p:nvPr/>
        </p:nvSpPr>
        <p:spPr>
          <a:xfrm flipH="1" rot="10800000">
            <a:off x="16201511" y="0"/>
            <a:ext cx="2115578" cy="2057400"/>
          </a:xfrm>
          <a:custGeom>
            <a:rect b="b" l="l" r="r" t="t"/>
            <a:pathLst>
              <a:path extrusionOk="0" h="2057400" w="2115578">
                <a:moveTo>
                  <a:pt x="0" y="2057400"/>
                </a:moveTo>
                <a:lnTo>
                  <a:pt x="2115578" y="2057400"/>
                </a:lnTo>
                <a:lnTo>
                  <a:pt x="2115578" y="0"/>
                </a:lnTo>
                <a:lnTo>
                  <a:pt x="0" y="0"/>
                </a:lnTo>
                <a:lnTo>
                  <a:pt x="0" y="2057400"/>
                </a:lnTo>
                <a:close/>
              </a:path>
            </a:pathLst>
          </a:custGeom>
          <a:blipFill rotWithShape="1">
            <a:blip r:embed="rId5">
              <a:alphaModFix/>
            </a:blip>
            <a:stretch>
              <a:fillRect b="0" l="0" r="0" t="0"/>
            </a:stretch>
          </a:blipFill>
          <a:ln>
            <a:noFill/>
          </a:ln>
        </p:spPr>
      </p:sp>
      <p:sp>
        <p:nvSpPr>
          <p:cNvPr id="104" name="Google Shape;104;p2"/>
          <p:cNvSpPr/>
          <p:nvPr/>
        </p:nvSpPr>
        <p:spPr>
          <a:xfrm flipH="1" rot="10800000">
            <a:off x="-202536" y="-217308"/>
            <a:ext cx="2462471" cy="2274708"/>
          </a:xfrm>
          <a:custGeom>
            <a:rect b="b" l="l" r="r" t="t"/>
            <a:pathLst>
              <a:path extrusionOk="0" h="2274708" w="2462471">
                <a:moveTo>
                  <a:pt x="0" y="2274708"/>
                </a:moveTo>
                <a:lnTo>
                  <a:pt x="2462472" y="2274708"/>
                </a:lnTo>
                <a:lnTo>
                  <a:pt x="2462472" y="0"/>
                </a:lnTo>
                <a:lnTo>
                  <a:pt x="0" y="0"/>
                </a:lnTo>
                <a:lnTo>
                  <a:pt x="0" y="2274708"/>
                </a:lnTo>
                <a:close/>
              </a:path>
            </a:pathLst>
          </a:custGeom>
          <a:blipFill rotWithShape="1">
            <a:blip r:embed="rId6">
              <a:alphaModFix/>
            </a:blip>
            <a:stretch>
              <a:fillRect b="0" l="0" r="0" t="0"/>
            </a:stretch>
          </a:blipFill>
          <a:ln>
            <a:noFill/>
          </a:ln>
        </p:spPr>
      </p:sp>
      <p:sp>
        <p:nvSpPr>
          <p:cNvPr id="105" name="Google Shape;105;p2"/>
          <p:cNvSpPr txBox="1"/>
          <p:nvPr/>
        </p:nvSpPr>
        <p:spPr>
          <a:xfrm>
            <a:off x="3266588" y="2662356"/>
            <a:ext cx="11928270" cy="4933712"/>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0" i="0" lang="en-US" sz="3170" u="none" cap="none" strike="noStrike">
                <a:solidFill>
                  <a:srgbClr val="000000"/>
                </a:solidFill>
                <a:latin typeface="Poppins"/>
                <a:ea typeface="Poppins"/>
                <a:cs typeface="Poppins"/>
                <a:sym typeface="Poppins"/>
              </a:rPr>
              <a:t>Penelitian ini dilakukan untuk menganalisis pola pertumbuhan kebutuhan listrik di Provinsi Lampung dan memproyeksikan kebutuhan daya hingga 2030. Data diperoleh dari portal Open Data Lampung dan diolah menggunakan pemrograman R melalui tahapan pembersihan data, transformasi format, analisis statistik, visualisasi grafik, dan pemodelan regresi linier. Hasil menunjukkan bahwa kebutuhan daya meningkat secara stabil dengan pertumbuhan tahunan sekitar 0,9–1%. Model regresi linier memberikan nilai kecocokan yang sangat tinggi (R² = 0.9996). Proyeksi ini penting sebagai dasar perencanaan energi daerah ke depan.</a:t>
            </a:r>
            <a:endParaRPr/>
          </a:p>
        </p:txBody>
      </p:sp>
      <p:sp>
        <p:nvSpPr>
          <p:cNvPr id="106" name="Google Shape;106;p2"/>
          <p:cNvSpPr txBox="1"/>
          <p:nvPr/>
        </p:nvSpPr>
        <p:spPr>
          <a:xfrm>
            <a:off x="5623880" y="1243512"/>
            <a:ext cx="7213685" cy="914019"/>
          </a:xfrm>
          <a:prstGeom prst="rect">
            <a:avLst/>
          </a:prstGeom>
          <a:noFill/>
          <a:ln>
            <a:noFill/>
          </a:ln>
        </p:spPr>
        <p:txBody>
          <a:bodyPr anchorCtr="0" anchor="t" bIns="0" lIns="0" spcFirstLastPara="1" rIns="0" wrap="square" tIns="0">
            <a:spAutoFit/>
          </a:bodyPr>
          <a:lstStyle/>
          <a:p>
            <a:pPr indent="0" lvl="0" marL="0" marR="0" rtl="0" algn="ctr">
              <a:lnSpc>
                <a:spcPct val="93986"/>
              </a:lnSpc>
              <a:spcBef>
                <a:spcPts val="0"/>
              </a:spcBef>
              <a:spcAft>
                <a:spcPts val="0"/>
              </a:spcAft>
              <a:buNone/>
            </a:pPr>
            <a:r>
              <a:rPr b="1" i="0" lang="en-US" sz="7200" u="none" cap="none" strike="noStrike">
                <a:solidFill>
                  <a:srgbClr val="0C73D6"/>
                </a:solidFill>
                <a:latin typeface="Bebas Neue"/>
                <a:ea typeface="Bebas Neue"/>
                <a:cs typeface="Bebas Neue"/>
                <a:sym typeface="Bebas Neue"/>
              </a:rPr>
              <a:t>ABSTRAK</a:t>
            </a:r>
            <a:endParaRPr/>
          </a:p>
        </p:txBody>
      </p:sp>
      <p:sp>
        <p:nvSpPr>
          <p:cNvPr id="107" name="Google Shape;107;p2"/>
          <p:cNvSpPr/>
          <p:nvPr/>
        </p:nvSpPr>
        <p:spPr>
          <a:xfrm>
            <a:off x="12011485" y="-465986"/>
            <a:ext cx="1988051" cy="1963200"/>
          </a:xfrm>
          <a:custGeom>
            <a:rect b="b" l="l" r="r" t="t"/>
            <a:pathLst>
              <a:path extrusionOk="0" h="1963200" w="1988051">
                <a:moveTo>
                  <a:pt x="0" y="0"/>
                </a:moveTo>
                <a:lnTo>
                  <a:pt x="1988051" y="0"/>
                </a:lnTo>
                <a:lnTo>
                  <a:pt x="1988051" y="1963200"/>
                </a:lnTo>
                <a:lnTo>
                  <a:pt x="0" y="1963200"/>
                </a:lnTo>
                <a:lnTo>
                  <a:pt x="0" y="0"/>
                </a:lnTo>
                <a:close/>
              </a:path>
            </a:pathLst>
          </a:custGeom>
          <a:blipFill rotWithShape="1">
            <a:blip r:embed="rId7">
              <a:alphaModFix/>
            </a:blip>
            <a:stretch>
              <a:fillRect b="0" l="0" r="0" t="0"/>
            </a:stretch>
          </a:blipFill>
          <a:ln>
            <a:noFill/>
          </a:ln>
        </p:spPr>
      </p:sp>
      <p:sp>
        <p:nvSpPr>
          <p:cNvPr id="108" name="Google Shape;108;p2"/>
          <p:cNvSpPr/>
          <p:nvPr/>
        </p:nvSpPr>
        <p:spPr>
          <a:xfrm rot="-3985205">
            <a:off x="16323187" y="2596208"/>
            <a:ext cx="1872226" cy="2167556"/>
          </a:xfrm>
          <a:custGeom>
            <a:rect b="b" l="l" r="r" t="t"/>
            <a:pathLst>
              <a:path extrusionOk="0" h="2167556" w="1872226">
                <a:moveTo>
                  <a:pt x="0" y="0"/>
                </a:moveTo>
                <a:lnTo>
                  <a:pt x="1872226" y="0"/>
                </a:lnTo>
                <a:lnTo>
                  <a:pt x="1872226" y="2167556"/>
                </a:lnTo>
                <a:lnTo>
                  <a:pt x="0" y="2167556"/>
                </a:lnTo>
                <a:lnTo>
                  <a:pt x="0" y="0"/>
                </a:lnTo>
                <a:close/>
              </a:path>
            </a:pathLst>
          </a:custGeom>
          <a:blipFill rotWithShape="1">
            <a:blip r:embed="rId8">
              <a:alphaModFix/>
            </a:blip>
            <a:stretch>
              <a:fillRect b="0" l="0" r="0" t="0"/>
            </a:stretch>
          </a:blipFill>
          <a:ln>
            <a:noFill/>
          </a:ln>
        </p:spPr>
      </p:sp>
      <p:sp>
        <p:nvSpPr>
          <p:cNvPr id="109" name="Google Shape;109;p2"/>
          <p:cNvSpPr/>
          <p:nvPr/>
        </p:nvSpPr>
        <p:spPr>
          <a:xfrm flipH="1" rot="10800000">
            <a:off x="3985284" y="-320689"/>
            <a:ext cx="1806542" cy="1817903"/>
          </a:xfrm>
          <a:custGeom>
            <a:rect b="b" l="l" r="r" t="t"/>
            <a:pathLst>
              <a:path extrusionOk="0" h="1817903" w="1806542">
                <a:moveTo>
                  <a:pt x="0" y="1817903"/>
                </a:moveTo>
                <a:lnTo>
                  <a:pt x="1806541" y="1817903"/>
                </a:lnTo>
                <a:lnTo>
                  <a:pt x="1806541" y="0"/>
                </a:lnTo>
                <a:lnTo>
                  <a:pt x="0" y="0"/>
                </a:lnTo>
                <a:lnTo>
                  <a:pt x="0" y="1817903"/>
                </a:lnTo>
                <a:close/>
              </a:path>
            </a:pathLst>
          </a:custGeom>
          <a:blipFill rotWithShape="1">
            <a:blip r:embed="rId9">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13" name="Shape 113"/>
        <p:cNvGrpSpPr/>
        <p:nvPr/>
      </p:nvGrpSpPr>
      <p:grpSpPr>
        <a:xfrm>
          <a:off x="0" y="0"/>
          <a:ext cx="0" cy="0"/>
          <a:chOff x="0" y="0"/>
          <a:chExt cx="0" cy="0"/>
        </a:xfrm>
      </p:grpSpPr>
      <p:sp>
        <p:nvSpPr>
          <p:cNvPr id="114" name="Google Shape;114;p3"/>
          <p:cNvSpPr/>
          <p:nvPr/>
        </p:nvSpPr>
        <p:spPr>
          <a:xfrm flipH="1">
            <a:off x="-618149" y="-1260984"/>
            <a:ext cx="7250772" cy="6987932"/>
          </a:xfrm>
          <a:custGeom>
            <a:rect b="b" l="l" r="r" t="t"/>
            <a:pathLst>
              <a:path extrusionOk="0" h="6987932" w="7250772">
                <a:moveTo>
                  <a:pt x="7250772" y="0"/>
                </a:moveTo>
                <a:lnTo>
                  <a:pt x="0" y="0"/>
                </a:lnTo>
                <a:lnTo>
                  <a:pt x="0" y="6987931"/>
                </a:lnTo>
                <a:lnTo>
                  <a:pt x="7250772" y="6987931"/>
                </a:lnTo>
                <a:lnTo>
                  <a:pt x="7250772" y="0"/>
                </a:lnTo>
                <a:close/>
              </a:path>
            </a:pathLst>
          </a:custGeom>
          <a:blipFill rotWithShape="1">
            <a:blip r:embed="rId3">
              <a:alphaModFix/>
            </a:blip>
            <a:stretch>
              <a:fillRect b="0" l="0" r="0" t="0"/>
            </a:stretch>
          </a:blipFill>
          <a:ln>
            <a:noFill/>
          </a:ln>
        </p:spPr>
      </p:sp>
      <p:sp>
        <p:nvSpPr>
          <p:cNvPr id="115" name="Google Shape;115;p3"/>
          <p:cNvSpPr/>
          <p:nvPr/>
        </p:nvSpPr>
        <p:spPr>
          <a:xfrm>
            <a:off x="14363101" y="7807384"/>
            <a:ext cx="3953784" cy="3034529"/>
          </a:xfrm>
          <a:custGeom>
            <a:rect b="b" l="l" r="r" t="t"/>
            <a:pathLst>
              <a:path extrusionOk="0" h="3034529" w="3953784">
                <a:moveTo>
                  <a:pt x="0" y="0"/>
                </a:moveTo>
                <a:lnTo>
                  <a:pt x="3953784" y="0"/>
                </a:lnTo>
                <a:lnTo>
                  <a:pt x="3953784" y="3034530"/>
                </a:lnTo>
                <a:lnTo>
                  <a:pt x="0" y="3034530"/>
                </a:lnTo>
                <a:lnTo>
                  <a:pt x="0" y="0"/>
                </a:lnTo>
                <a:close/>
              </a:path>
            </a:pathLst>
          </a:custGeom>
          <a:blipFill rotWithShape="1">
            <a:blip r:embed="rId4">
              <a:alphaModFix/>
            </a:blip>
            <a:stretch>
              <a:fillRect b="0" l="0" r="0" t="0"/>
            </a:stretch>
          </a:blipFill>
          <a:ln>
            <a:noFill/>
          </a:ln>
        </p:spPr>
      </p:sp>
      <p:sp>
        <p:nvSpPr>
          <p:cNvPr id="116" name="Google Shape;116;p3"/>
          <p:cNvSpPr txBox="1"/>
          <p:nvPr/>
        </p:nvSpPr>
        <p:spPr>
          <a:xfrm>
            <a:off x="7751525" y="343424"/>
            <a:ext cx="8292000" cy="1878600"/>
          </a:xfrm>
          <a:prstGeom prst="rect">
            <a:avLst/>
          </a:prstGeom>
          <a:noFill/>
          <a:ln>
            <a:noFill/>
          </a:ln>
        </p:spPr>
        <p:txBody>
          <a:bodyPr anchorCtr="0" anchor="t" bIns="0" lIns="0" spcFirstLastPara="1" rIns="0" wrap="square" tIns="0">
            <a:spAutoFit/>
          </a:bodyPr>
          <a:lstStyle/>
          <a:p>
            <a:pPr indent="0" lvl="0" marL="0" marR="0" rtl="0" algn="ctr">
              <a:lnSpc>
                <a:spcPct val="93992"/>
              </a:lnSpc>
              <a:spcBef>
                <a:spcPts val="0"/>
              </a:spcBef>
              <a:spcAft>
                <a:spcPts val="0"/>
              </a:spcAft>
              <a:buNone/>
            </a:pPr>
            <a:r>
              <a:rPr b="1" i="0" lang="en-US" sz="6492" u="none" cap="none" strike="noStrike">
                <a:solidFill>
                  <a:srgbClr val="0C73D6"/>
                </a:solidFill>
                <a:latin typeface="Bebas Neue"/>
                <a:ea typeface="Bebas Neue"/>
                <a:cs typeface="Bebas Neue"/>
                <a:sym typeface="Bebas Neue"/>
              </a:rPr>
              <a:t>LATAR BELAKANG </a:t>
            </a:r>
            <a:endParaRPr/>
          </a:p>
          <a:p>
            <a:pPr indent="0" lvl="0" marL="0" marR="0" rtl="0" algn="ctr">
              <a:lnSpc>
                <a:spcPct val="93992"/>
              </a:lnSpc>
              <a:spcBef>
                <a:spcPts val="0"/>
              </a:spcBef>
              <a:spcAft>
                <a:spcPts val="0"/>
              </a:spcAft>
              <a:buNone/>
            </a:pPr>
            <a:r>
              <a:rPr b="1" i="0" lang="en-US" sz="6492" u="none" cap="none" strike="noStrike">
                <a:solidFill>
                  <a:srgbClr val="0C73D6"/>
                </a:solidFill>
                <a:latin typeface="Bebas Neue"/>
                <a:ea typeface="Bebas Neue"/>
                <a:cs typeface="Bebas Neue"/>
                <a:sym typeface="Bebas Neue"/>
              </a:rPr>
              <a:t>DAN RUMUSAN MASALAH</a:t>
            </a:r>
            <a:endParaRPr/>
          </a:p>
        </p:txBody>
      </p:sp>
      <p:sp>
        <p:nvSpPr>
          <p:cNvPr id="117" name="Google Shape;117;p3"/>
          <p:cNvSpPr txBox="1"/>
          <p:nvPr/>
        </p:nvSpPr>
        <p:spPr>
          <a:xfrm>
            <a:off x="8824232" y="2537781"/>
            <a:ext cx="4337639" cy="326898"/>
          </a:xfrm>
          <a:prstGeom prst="rect">
            <a:avLst/>
          </a:prstGeom>
          <a:noFill/>
          <a:ln>
            <a:noFill/>
          </a:ln>
        </p:spPr>
        <p:txBody>
          <a:bodyPr anchorCtr="0" anchor="t" bIns="0" lIns="0" spcFirstLastPara="1" rIns="0" wrap="square" tIns="0">
            <a:spAutoFit/>
          </a:bodyPr>
          <a:lstStyle/>
          <a:p>
            <a:pPr indent="0" lvl="0" marL="0" marR="0" rtl="0" algn="l">
              <a:lnSpc>
                <a:spcPct val="94000"/>
              </a:lnSpc>
              <a:spcBef>
                <a:spcPts val="0"/>
              </a:spcBef>
              <a:spcAft>
                <a:spcPts val="0"/>
              </a:spcAft>
              <a:buNone/>
            </a:pPr>
            <a:r>
              <a:rPr b="1" i="0" lang="en-US" sz="2400" u="none" cap="none" strike="noStrike">
                <a:solidFill>
                  <a:srgbClr val="000000"/>
                </a:solidFill>
                <a:latin typeface="Bebas Neue"/>
                <a:ea typeface="Bebas Neue"/>
                <a:cs typeface="Bebas Neue"/>
                <a:sym typeface="Bebas Neue"/>
              </a:rPr>
              <a:t>Latar Belakang</a:t>
            </a:r>
            <a:endParaRPr/>
          </a:p>
        </p:txBody>
      </p:sp>
      <p:sp>
        <p:nvSpPr>
          <p:cNvPr id="118" name="Google Shape;118;p3"/>
          <p:cNvSpPr txBox="1"/>
          <p:nvPr/>
        </p:nvSpPr>
        <p:spPr>
          <a:xfrm>
            <a:off x="8824232" y="3006678"/>
            <a:ext cx="7750092" cy="2341245"/>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0" i="0" lang="en-US" sz="2100" u="none" cap="none" strike="noStrike">
                <a:solidFill>
                  <a:srgbClr val="000000"/>
                </a:solidFill>
                <a:latin typeface="Poppins"/>
                <a:ea typeface="Poppins"/>
                <a:cs typeface="Poppins"/>
                <a:sym typeface="Poppins"/>
              </a:rPr>
              <a:t>Kebutuhan listrik di Indonesia, termasuk Lampung, menunjukkan tren peningkatan dari tahun ke tahun seiring perkembangan industri, pertumbuhan populasi, dan bertambahnya aktivitas ekonomi. Di beberapa wilayah, kebutuhan listrik bahkan melebihi kapasitas pembangkitan sehingga diperlukan perencanaan energi yang lebih akurat. Oleh karena itu, proyeksi kebutuhan daya menjadi langkah penting untuk mengantisipasi lonjakan konsumsi listrik.</a:t>
            </a:r>
            <a:endParaRPr/>
          </a:p>
        </p:txBody>
      </p:sp>
      <p:sp>
        <p:nvSpPr>
          <p:cNvPr id="119" name="Google Shape;119;p3"/>
          <p:cNvSpPr txBox="1"/>
          <p:nvPr/>
        </p:nvSpPr>
        <p:spPr>
          <a:xfrm>
            <a:off x="8871307" y="6481823"/>
            <a:ext cx="4243500" cy="330900"/>
          </a:xfrm>
          <a:prstGeom prst="rect">
            <a:avLst/>
          </a:prstGeom>
          <a:noFill/>
          <a:ln>
            <a:noFill/>
          </a:ln>
        </p:spPr>
        <p:txBody>
          <a:bodyPr anchorCtr="0" anchor="t" bIns="0" lIns="0" spcFirstLastPara="1" rIns="0" wrap="square" tIns="0">
            <a:spAutoFit/>
          </a:bodyPr>
          <a:lstStyle/>
          <a:p>
            <a:pPr indent="0" lvl="0" marL="0" marR="0" rtl="0" algn="l">
              <a:lnSpc>
                <a:spcPct val="94009"/>
              </a:lnSpc>
              <a:spcBef>
                <a:spcPts val="0"/>
              </a:spcBef>
              <a:spcAft>
                <a:spcPts val="0"/>
              </a:spcAft>
              <a:buNone/>
            </a:pPr>
            <a:r>
              <a:rPr b="1" i="0" lang="en-US" sz="2287" u="none" cap="none" strike="noStrike">
                <a:solidFill>
                  <a:srgbClr val="000000"/>
                </a:solidFill>
                <a:latin typeface="Bebas Neue"/>
                <a:ea typeface="Bebas Neue"/>
                <a:cs typeface="Bebas Neue"/>
                <a:sym typeface="Bebas Neue"/>
              </a:rPr>
              <a:t>RUMUSAN MASALAH</a:t>
            </a:r>
            <a:endParaRPr/>
          </a:p>
        </p:txBody>
      </p:sp>
      <p:sp>
        <p:nvSpPr>
          <p:cNvPr id="120" name="Google Shape;120;p3"/>
          <p:cNvSpPr txBox="1"/>
          <p:nvPr/>
        </p:nvSpPr>
        <p:spPr>
          <a:xfrm>
            <a:off x="8824232" y="6913436"/>
            <a:ext cx="4494900" cy="3019500"/>
          </a:xfrm>
          <a:prstGeom prst="rect">
            <a:avLst/>
          </a:prstGeom>
          <a:noFill/>
          <a:ln>
            <a:noFill/>
          </a:ln>
        </p:spPr>
        <p:txBody>
          <a:bodyPr anchorCtr="0" anchor="t" bIns="0" lIns="0" spcFirstLastPara="1" rIns="0" wrap="square" tIns="0">
            <a:spAutoFit/>
          </a:bodyPr>
          <a:lstStyle/>
          <a:p>
            <a:pPr indent="0" lvl="1" marL="216105" marR="0" rtl="0" algn="l">
              <a:lnSpc>
                <a:spcPct val="110044"/>
              </a:lnSpc>
              <a:spcBef>
                <a:spcPts val="0"/>
              </a:spcBef>
              <a:spcAft>
                <a:spcPts val="0"/>
              </a:spcAft>
              <a:buNone/>
            </a:pPr>
            <a:r>
              <a:rPr b="0" i="0" lang="en-US" sz="2001" u="none" cap="none" strike="noStrike">
                <a:solidFill>
                  <a:srgbClr val="000000"/>
                </a:solidFill>
                <a:latin typeface="Poppins"/>
                <a:ea typeface="Poppins"/>
                <a:cs typeface="Poppins"/>
                <a:sym typeface="Poppins"/>
              </a:rPr>
              <a:t>1. Bagaimana tren konsumsi listrik Lampung selama periode proyeksi?</a:t>
            </a:r>
            <a:endParaRPr/>
          </a:p>
          <a:p>
            <a:pPr indent="0" lvl="1" marL="216105" marR="0" rtl="0" algn="l">
              <a:lnSpc>
                <a:spcPct val="110044"/>
              </a:lnSpc>
              <a:spcBef>
                <a:spcPts val="0"/>
              </a:spcBef>
              <a:spcAft>
                <a:spcPts val="0"/>
              </a:spcAft>
              <a:buNone/>
            </a:pPr>
            <a:r>
              <a:t/>
            </a:r>
            <a:endParaRPr b="0" i="0" sz="2001" u="none" cap="none" strike="noStrike">
              <a:solidFill>
                <a:srgbClr val="000000"/>
              </a:solidFill>
              <a:latin typeface="Poppins"/>
              <a:ea typeface="Poppins"/>
              <a:cs typeface="Poppins"/>
              <a:sym typeface="Poppins"/>
            </a:endParaRPr>
          </a:p>
          <a:p>
            <a:pPr indent="0" lvl="1" marL="216105" marR="0" rtl="0" algn="l">
              <a:lnSpc>
                <a:spcPct val="110044"/>
              </a:lnSpc>
              <a:spcBef>
                <a:spcPts val="0"/>
              </a:spcBef>
              <a:spcAft>
                <a:spcPts val="0"/>
              </a:spcAft>
              <a:buNone/>
            </a:pPr>
            <a:r>
              <a:rPr b="0" i="0" lang="en-US" sz="2001" u="none" cap="none" strike="noStrike">
                <a:solidFill>
                  <a:srgbClr val="000000"/>
                </a:solidFill>
                <a:latin typeface="Poppins"/>
                <a:ea typeface="Poppins"/>
                <a:cs typeface="Poppins"/>
                <a:sym typeface="Poppins"/>
              </a:rPr>
              <a:t>2. Bagaimana hasil prediksi menggunakan regresi linier dalam R, serta seberapa besar pertumbuhan konsumsi daya setiap tahunnya?</a:t>
            </a:r>
            <a:endParaRPr b="0" i="0" sz="2001" u="none" cap="none" strike="noStrike">
              <a:solidFill>
                <a:srgbClr val="000000"/>
              </a:solidFill>
              <a:latin typeface="Poppins"/>
              <a:ea typeface="Poppins"/>
              <a:cs typeface="Poppins"/>
              <a:sym typeface="Poppins"/>
            </a:endParaRPr>
          </a:p>
        </p:txBody>
      </p:sp>
      <p:sp>
        <p:nvSpPr>
          <p:cNvPr id="121" name="Google Shape;121;p3"/>
          <p:cNvSpPr/>
          <p:nvPr/>
        </p:nvSpPr>
        <p:spPr>
          <a:xfrm flipH="1" rot="1659766">
            <a:off x="15018928" y="983311"/>
            <a:ext cx="4480743" cy="1198599"/>
          </a:xfrm>
          <a:custGeom>
            <a:rect b="b" l="l" r="r" t="t"/>
            <a:pathLst>
              <a:path extrusionOk="0" h="1198599" w="4480743">
                <a:moveTo>
                  <a:pt x="4480744" y="0"/>
                </a:moveTo>
                <a:lnTo>
                  <a:pt x="0" y="0"/>
                </a:lnTo>
                <a:lnTo>
                  <a:pt x="0" y="1198599"/>
                </a:lnTo>
                <a:lnTo>
                  <a:pt x="4480744" y="1198599"/>
                </a:lnTo>
                <a:lnTo>
                  <a:pt x="4480744" y="0"/>
                </a:lnTo>
                <a:close/>
              </a:path>
            </a:pathLst>
          </a:custGeom>
          <a:blipFill rotWithShape="1">
            <a:blip r:embed="rId5">
              <a:alphaModFix/>
            </a:blip>
            <a:stretch>
              <a:fillRect b="0" l="0" r="0" t="0"/>
            </a:stretch>
          </a:blipFill>
          <a:ln>
            <a:noFill/>
          </a:ln>
        </p:spPr>
      </p:sp>
      <p:sp>
        <p:nvSpPr>
          <p:cNvPr id="122" name="Google Shape;122;p3"/>
          <p:cNvSpPr/>
          <p:nvPr/>
        </p:nvSpPr>
        <p:spPr>
          <a:xfrm>
            <a:off x="1028700" y="7489910"/>
            <a:ext cx="1402822" cy="2362647"/>
          </a:xfrm>
          <a:custGeom>
            <a:rect b="b" l="l" r="r" t="t"/>
            <a:pathLst>
              <a:path extrusionOk="0" h="2362647" w="1402822">
                <a:moveTo>
                  <a:pt x="0" y="0"/>
                </a:moveTo>
                <a:lnTo>
                  <a:pt x="1402822" y="0"/>
                </a:lnTo>
                <a:lnTo>
                  <a:pt x="1402822" y="2362648"/>
                </a:lnTo>
                <a:lnTo>
                  <a:pt x="0" y="2362648"/>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26" name="Shape 126"/>
        <p:cNvGrpSpPr/>
        <p:nvPr/>
      </p:nvGrpSpPr>
      <p:grpSpPr>
        <a:xfrm>
          <a:off x="0" y="0"/>
          <a:ext cx="0" cy="0"/>
          <a:chOff x="0" y="0"/>
          <a:chExt cx="0" cy="0"/>
        </a:xfrm>
      </p:grpSpPr>
      <p:sp>
        <p:nvSpPr>
          <p:cNvPr id="127" name="Google Shape;127;p4"/>
          <p:cNvSpPr/>
          <p:nvPr/>
        </p:nvSpPr>
        <p:spPr>
          <a:xfrm rot="-608728">
            <a:off x="235371" y="7938223"/>
            <a:ext cx="2343805" cy="2159230"/>
          </a:xfrm>
          <a:custGeom>
            <a:rect b="b" l="l" r="r" t="t"/>
            <a:pathLst>
              <a:path extrusionOk="0" h="2159230" w="2343805">
                <a:moveTo>
                  <a:pt x="0" y="0"/>
                </a:moveTo>
                <a:lnTo>
                  <a:pt x="2343805" y="0"/>
                </a:lnTo>
                <a:lnTo>
                  <a:pt x="2343805" y="2159230"/>
                </a:lnTo>
                <a:lnTo>
                  <a:pt x="0" y="2159230"/>
                </a:lnTo>
                <a:lnTo>
                  <a:pt x="0" y="0"/>
                </a:lnTo>
                <a:close/>
              </a:path>
            </a:pathLst>
          </a:custGeom>
          <a:blipFill rotWithShape="1">
            <a:blip r:embed="rId3">
              <a:alphaModFix/>
            </a:blip>
            <a:stretch>
              <a:fillRect b="0" l="0" r="0" t="0"/>
            </a:stretch>
          </a:blipFill>
          <a:ln>
            <a:noFill/>
          </a:ln>
        </p:spPr>
      </p:sp>
      <p:sp>
        <p:nvSpPr>
          <p:cNvPr id="128" name="Google Shape;128;p4"/>
          <p:cNvSpPr/>
          <p:nvPr/>
        </p:nvSpPr>
        <p:spPr>
          <a:xfrm>
            <a:off x="15027954" y="6299298"/>
            <a:ext cx="4672539" cy="4316257"/>
          </a:xfrm>
          <a:custGeom>
            <a:rect b="b" l="l" r="r" t="t"/>
            <a:pathLst>
              <a:path extrusionOk="0" h="4316257" w="4672539">
                <a:moveTo>
                  <a:pt x="0" y="0"/>
                </a:moveTo>
                <a:lnTo>
                  <a:pt x="4672539" y="0"/>
                </a:lnTo>
                <a:lnTo>
                  <a:pt x="4672539" y="4316258"/>
                </a:lnTo>
                <a:lnTo>
                  <a:pt x="0" y="4316258"/>
                </a:lnTo>
                <a:lnTo>
                  <a:pt x="0" y="0"/>
                </a:lnTo>
                <a:close/>
              </a:path>
            </a:pathLst>
          </a:custGeom>
          <a:blipFill rotWithShape="1">
            <a:blip r:embed="rId4">
              <a:alphaModFix/>
            </a:blip>
            <a:stretch>
              <a:fillRect b="0" l="0" r="0" t="0"/>
            </a:stretch>
          </a:blipFill>
          <a:ln>
            <a:noFill/>
          </a:ln>
        </p:spPr>
      </p:sp>
      <p:sp>
        <p:nvSpPr>
          <p:cNvPr id="129" name="Google Shape;129;p4"/>
          <p:cNvSpPr txBox="1"/>
          <p:nvPr/>
        </p:nvSpPr>
        <p:spPr>
          <a:xfrm>
            <a:off x="3645242" y="3778629"/>
            <a:ext cx="10534672" cy="3970047"/>
          </a:xfrm>
          <a:prstGeom prst="rect">
            <a:avLst/>
          </a:prstGeom>
          <a:noFill/>
          <a:ln>
            <a:noFill/>
          </a:ln>
        </p:spPr>
        <p:txBody>
          <a:bodyPr anchorCtr="0" anchor="t" bIns="0" lIns="0" spcFirstLastPara="1" rIns="0" wrap="square" tIns="0">
            <a:spAutoFit/>
          </a:bodyPr>
          <a:lstStyle/>
          <a:p>
            <a:pPr indent="0" lvl="0" marL="0" marR="0" rtl="0" algn="ctr">
              <a:lnSpc>
                <a:spcPct val="110003"/>
              </a:lnSpc>
              <a:spcBef>
                <a:spcPts val="0"/>
              </a:spcBef>
              <a:spcAft>
                <a:spcPts val="0"/>
              </a:spcAft>
              <a:buNone/>
            </a:pPr>
            <a:r>
              <a:rPr b="0" i="0" lang="en-US" sz="2799" u="none" cap="none" strike="noStrike">
                <a:solidFill>
                  <a:srgbClr val="000000"/>
                </a:solidFill>
                <a:latin typeface="Poppins"/>
                <a:ea typeface="Poppins"/>
                <a:cs typeface="Poppins"/>
                <a:sym typeface="Poppins"/>
              </a:rPr>
              <a:t>Tujuan penelitian meliputi: memetakan pola pertumbuhan kebutuhan daya listrik, memproyeksikan kebutuhan listrik hingga tahun 2030, serta menghitung laju pertumbuhan tahunan untuk mengetahui dinamika konsumsi energi.</a:t>
            </a:r>
            <a:endParaRPr/>
          </a:p>
          <a:p>
            <a:pPr indent="0" lvl="0" marL="0" marR="0" rtl="0" algn="ctr">
              <a:lnSpc>
                <a:spcPct val="110003"/>
              </a:lnSpc>
              <a:spcBef>
                <a:spcPts val="0"/>
              </a:spcBef>
              <a:spcAft>
                <a:spcPts val="0"/>
              </a:spcAft>
              <a:buNone/>
            </a:pPr>
            <a:r>
              <a:rPr b="0" i="0" lang="en-US" sz="2799" u="none" cap="none" strike="noStrike">
                <a:solidFill>
                  <a:srgbClr val="000000"/>
                </a:solidFill>
                <a:latin typeface="Poppins"/>
                <a:ea typeface="Poppins"/>
                <a:cs typeface="Poppins"/>
                <a:sym typeface="Poppins"/>
              </a:rPr>
              <a:t> Manfaat penelitian mencakup kontribusi teoritis pada bidang forecasting dan analisis energi, serta manfaat praktis bagi pemerintah dan PLN dalam menentukan arah kebijakan energi. Hasil proyeksi dapat digunakan sebagai pendukung perencanaan pembangkitan, distribusi, serta strategi penyediaan listrik jangka panjang.</a:t>
            </a:r>
            <a:endParaRPr/>
          </a:p>
        </p:txBody>
      </p:sp>
      <p:sp>
        <p:nvSpPr>
          <p:cNvPr id="130" name="Google Shape;130;p4"/>
          <p:cNvSpPr/>
          <p:nvPr/>
        </p:nvSpPr>
        <p:spPr>
          <a:xfrm flipH="1" rot="10800000">
            <a:off x="15699600" y="-1479649"/>
            <a:ext cx="3329247" cy="3537049"/>
          </a:xfrm>
          <a:custGeom>
            <a:rect b="b" l="l" r="r" t="t"/>
            <a:pathLst>
              <a:path extrusionOk="0" h="3537049" w="3329247">
                <a:moveTo>
                  <a:pt x="0" y="3537049"/>
                </a:moveTo>
                <a:lnTo>
                  <a:pt x="3329247" y="3537049"/>
                </a:lnTo>
                <a:lnTo>
                  <a:pt x="3329247" y="0"/>
                </a:lnTo>
                <a:lnTo>
                  <a:pt x="0" y="0"/>
                </a:lnTo>
                <a:lnTo>
                  <a:pt x="0" y="3537049"/>
                </a:lnTo>
                <a:close/>
              </a:path>
            </a:pathLst>
          </a:custGeom>
          <a:blipFill rotWithShape="1">
            <a:blip r:embed="rId5">
              <a:alphaModFix/>
            </a:blip>
            <a:stretch>
              <a:fillRect b="0" l="0" r="0" t="0"/>
            </a:stretch>
          </a:blipFill>
          <a:ln>
            <a:noFill/>
          </a:ln>
        </p:spPr>
      </p:sp>
      <p:sp>
        <p:nvSpPr>
          <p:cNvPr id="131" name="Google Shape;131;p4"/>
          <p:cNvSpPr/>
          <p:nvPr/>
        </p:nvSpPr>
        <p:spPr>
          <a:xfrm rot="10800000">
            <a:off x="-237204" y="-1044357"/>
            <a:ext cx="2978703" cy="3649254"/>
          </a:xfrm>
          <a:custGeom>
            <a:rect b="b" l="l" r="r" t="t"/>
            <a:pathLst>
              <a:path extrusionOk="0" h="3649254" w="2978703">
                <a:moveTo>
                  <a:pt x="2978703" y="3649254"/>
                </a:moveTo>
                <a:lnTo>
                  <a:pt x="0" y="3649254"/>
                </a:lnTo>
                <a:lnTo>
                  <a:pt x="0" y="0"/>
                </a:lnTo>
                <a:lnTo>
                  <a:pt x="2978703" y="0"/>
                </a:lnTo>
                <a:lnTo>
                  <a:pt x="2978703" y="3649254"/>
                </a:lnTo>
                <a:close/>
              </a:path>
            </a:pathLst>
          </a:custGeom>
          <a:blipFill rotWithShape="1">
            <a:blip r:embed="rId6">
              <a:alphaModFix/>
            </a:blip>
            <a:stretch>
              <a:fillRect b="0" l="0" r="0" t="0"/>
            </a:stretch>
          </a:blipFill>
          <a:ln>
            <a:noFill/>
          </a:ln>
        </p:spPr>
      </p:sp>
      <p:sp>
        <p:nvSpPr>
          <p:cNvPr id="132" name="Google Shape;132;p4"/>
          <p:cNvSpPr/>
          <p:nvPr/>
        </p:nvSpPr>
        <p:spPr>
          <a:xfrm flipH="1" rot="2872123">
            <a:off x="-472279" y="4043768"/>
            <a:ext cx="1806542" cy="1817903"/>
          </a:xfrm>
          <a:custGeom>
            <a:rect b="b" l="l" r="r" t="t"/>
            <a:pathLst>
              <a:path extrusionOk="0" h="1817903" w="1806542">
                <a:moveTo>
                  <a:pt x="0" y="1817903"/>
                </a:moveTo>
                <a:lnTo>
                  <a:pt x="1806542" y="1817903"/>
                </a:lnTo>
                <a:lnTo>
                  <a:pt x="1806542" y="0"/>
                </a:lnTo>
                <a:lnTo>
                  <a:pt x="0" y="0"/>
                </a:lnTo>
                <a:lnTo>
                  <a:pt x="0" y="1817903"/>
                </a:lnTo>
                <a:close/>
              </a:path>
            </a:pathLst>
          </a:custGeom>
          <a:blipFill rotWithShape="1">
            <a:blip r:embed="rId7">
              <a:alphaModFix/>
            </a:blip>
            <a:stretch>
              <a:fillRect b="0" l="0" r="0" t="0"/>
            </a:stretch>
          </a:blipFill>
          <a:ln>
            <a:noFill/>
          </a:ln>
        </p:spPr>
      </p:sp>
      <p:sp>
        <p:nvSpPr>
          <p:cNvPr id="133" name="Google Shape;133;p4"/>
          <p:cNvSpPr/>
          <p:nvPr/>
        </p:nvSpPr>
        <p:spPr>
          <a:xfrm flipH="1">
            <a:off x="16114135" y="3673092"/>
            <a:ext cx="2290331" cy="1866620"/>
          </a:xfrm>
          <a:custGeom>
            <a:rect b="b" l="l" r="r" t="t"/>
            <a:pathLst>
              <a:path extrusionOk="0" h="1866620" w="2290331">
                <a:moveTo>
                  <a:pt x="2290330" y="0"/>
                </a:moveTo>
                <a:lnTo>
                  <a:pt x="0" y="0"/>
                </a:lnTo>
                <a:lnTo>
                  <a:pt x="0" y="1866620"/>
                </a:lnTo>
                <a:lnTo>
                  <a:pt x="2290330" y="1866620"/>
                </a:lnTo>
                <a:lnTo>
                  <a:pt x="2290330" y="0"/>
                </a:lnTo>
                <a:close/>
              </a:path>
            </a:pathLst>
          </a:custGeom>
          <a:blipFill rotWithShape="1">
            <a:blip r:embed="rId8">
              <a:alphaModFix/>
            </a:blip>
            <a:stretch>
              <a:fillRect b="0" l="0" r="0" t="0"/>
            </a:stretch>
          </a:blipFill>
          <a:ln>
            <a:noFill/>
          </a:ln>
        </p:spPr>
      </p:sp>
      <p:sp>
        <p:nvSpPr>
          <p:cNvPr id="134" name="Google Shape;134;p4"/>
          <p:cNvSpPr txBox="1"/>
          <p:nvPr/>
        </p:nvSpPr>
        <p:spPr>
          <a:xfrm>
            <a:off x="3202897" y="2238375"/>
            <a:ext cx="10534672" cy="914019"/>
          </a:xfrm>
          <a:prstGeom prst="rect">
            <a:avLst/>
          </a:prstGeom>
          <a:noFill/>
          <a:ln>
            <a:noFill/>
          </a:ln>
        </p:spPr>
        <p:txBody>
          <a:bodyPr anchorCtr="0" anchor="t" bIns="0" lIns="0" spcFirstLastPara="1" rIns="0" wrap="square" tIns="0">
            <a:spAutoFit/>
          </a:bodyPr>
          <a:lstStyle/>
          <a:p>
            <a:pPr indent="0" lvl="0" marL="0" marR="0" rtl="0" algn="ctr">
              <a:lnSpc>
                <a:spcPct val="93986"/>
              </a:lnSpc>
              <a:spcBef>
                <a:spcPts val="0"/>
              </a:spcBef>
              <a:spcAft>
                <a:spcPts val="0"/>
              </a:spcAft>
              <a:buNone/>
            </a:pPr>
            <a:r>
              <a:rPr b="1" i="0" lang="en-US" sz="7200" u="none" cap="none" strike="noStrike">
                <a:solidFill>
                  <a:srgbClr val="0C73D6"/>
                </a:solidFill>
                <a:latin typeface="Bebas Neue"/>
                <a:ea typeface="Bebas Neue"/>
                <a:cs typeface="Bebas Neue"/>
                <a:sym typeface="Bebas Neue"/>
              </a:rPr>
              <a:t>TUJUAN DAN MANFAAT PENELITIAN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38" name="Shape 138"/>
        <p:cNvGrpSpPr/>
        <p:nvPr/>
      </p:nvGrpSpPr>
      <p:grpSpPr>
        <a:xfrm>
          <a:off x="0" y="0"/>
          <a:ext cx="0" cy="0"/>
          <a:chOff x="0" y="0"/>
          <a:chExt cx="0" cy="0"/>
        </a:xfrm>
      </p:grpSpPr>
      <p:sp>
        <p:nvSpPr>
          <p:cNvPr id="139" name="Google Shape;139;p5"/>
          <p:cNvSpPr/>
          <p:nvPr/>
        </p:nvSpPr>
        <p:spPr>
          <a:xfrm>
            <a:off x="9686925" y="1941907"/>
            <a:ext cx="7816440" cy="6790532"/>
          </a:xfrm>
          <a:custGeom>
            <a:rect b="b" l="l" r="r" t="t"/>
            <a:pathLst>
              <a:path extrusionOk="0" h="6790532" w="7816440">
                <a:moveTo>
                  <a:pt x="0" y="0"/>
                </a:moveTo>
                <a:lnTo>
                  <a:pt x="7816440" y="0"/>
                </a:lnTo>
                <a:lnTo>
                  <a:pt x="7816440" y="6790532"/>
                </a:lnTo>
                <a:lnTo>
                  <a:pt x="0" y="6790532"/>
                </a:lnTo>
                <a:lnTo>
                  <a:pt x="0" y="0"/>
                </a:lnTo>
                <a:close/>
              </a:path>
            </a:pathLst>
          </a:custGeom>
          <a:blipFill rotWithShape="1">
            <a:blip r:embed="rId3">
              <a:alphaModFix/>
            </a:blip>
            <a:stretch>
              <a:fillRect b="0" l="0" r="0" t="0"/>
            </a:stretch>
          </a:blipFill>
          <a:ln>
            <a:noFill/>
          </a:ln>
        </p:spPr>
      </p:sp>
      <p:sp>
        <p:nvSpPr>
          <p:cNvPr id="140" name="Google Shape;140;p5"/>
          <p:cNvSpPr/>
          <p:nvPr/>
        </p:nvSpPr>
        <p:spPr>
          <a:xfrm>
            <a:off x="555895" y="3815435"/>
            <a:ext cx="945610" cy="791948"/>
          </a:xfrm>
          <a:custGeom>
            <a:rect b="b" l="l" r="r" t="t"/>
            <a:pathLst>
              <a:path extrusionOk="0" h="791948" w="945610">
                <a:moveTo>
                  <a:pt x="0" y="0"/>
                </a:moveTo>
                <a:lnTo>
                  <a:pt x="945610" y="0"/>
                </a:lnTo>
                <a:lnTo>
                  <a:pt x="945610" y="791948"/>
                </a:lnTo>
                <a:lnTo>
                  <a:pt x="0" y="791948"/>
                </a:lnTo>
                <a:lnTo>
                  <a:pt x="0" y="0"/>
                </a:lnTo>
                <a:close/>
              </a:path>
            </a:pathLst>
          </a:custGeom>
          <a:blipFill rotWithShape="1">
            <a:blip r:embed="rId4">
              <a:alphaModFix/>
            </a:blip>
            <a:stretch>
              <a:fillRect b="0" l="0" r="0" t="0"/>
            </a:stretch>
          </a:blipFill>
          <a:ln>
            <a:noFill/>
          </a:ln>
        </p:spPr>
      </p:sp>
      <p:sp>
        <p:nvSpPr>
          <p:cNvPr id="141" name="Google Shape;141;p5"/>
          <p:cNvSpPr/>
          <p:nvPr/>
        </p:nvSpPr>
        <p:spPr>
          <a:xfrm>
            <a:off x="-756224" y="8568449"/>
            <a:ext cx="3077075" cy="2965531"/>
          </a:xfrm>
          <a:custGeom>
            <a:rect b="b" l="l" r="r" t="t"/>
            <a:pathLst>
              <a:path extrusionOk="0" h="2965531" w="3077075">
                <a:moveTo>
                  <a:pt x="0" y="0"/>
                </a:moveTo>
                <a:lnTo>
                  <a:pt x="3077075" y="0"/>
                </a:lnTo>
                <a:lnTo>
                  <a:pt x="3077075" y="2965531"/>
                </a:lnTo>
                <a:lnTo>
                  <a:pt x="0" y="2965531"/>
                </a:lnTo>
                <a:lnTo>
                  <a:pt x="0" y="0"/>
                </a:lnTo>
                <a:close/>
              </a:path>
            </a:pathLst>
          </a:custGeom>
          <a:blipFill rotWithShape="1">
            <a:blip r:embed="rId5">
              <a:alphaModFix/>
            </a:blip>
            <a:stretch>
              <a:fillRect b="0" l="0" r="0" t="0"/>
            </a:stretch>
          </a:blipFill>
          <a:ln>
            <a:noFill/>
          </a:ln>
        </p:spPr>
      </p:sp>
      <p:sp>
        <p:nvSpPr>
          <p:cNvPr id="142" name="Google Shape;142;p5"/>
          <p:cNvSpPr/>
          <p:nvPr/>
        </p:nvSpPr>
        <p:spPr>
          <a:xfrm>
            <a:off x="16201558" y="-876621"/>
            <a:ext cx="2603615" cy="2818528"/>
          </a:xfrm>
          <a:custGeom>
            <a:rect b="b" l="l" r="r" t="t"/>
            <a:pathLst>
              <a:path extrusionOk="0" h="2818528" w="2603615">
                <a:moveTo>
                  <a:pt x="0" y="0"/>
                </a:moveTo>
                <a:lnTo>
                  <a:pt x="2603615" y="0"/>
                </a:lnTo>
                <a:lnTo>
                  <a:pt x="2603615" y="2818528"/>
                </a:lnTo>
                <a:lnTo>
                  <a:pt x="0" y="2818528"/>
                </a:lnTo>
                <a:lnTo>
                  <a:pt x="0" y="0"/>
                </a:lnTo>
                <a:close/>
              </a:path>
            </a:pathLst>
          </a:custGeom>
          <a:blipFill rotWithShape="1">
            <a:blip r:embed="rId6">
              <a:alphaModFix/>
            </a:blip>
            <a:stretch>
              <a:fillRect b="0" l="0" r="0" t="0"/>
            </a:stretch>
          </a:blipFill>
          <a:ln>
            <a:noFill/>
          </a:ln>
        </p:spPr>
      </p:sp>
      <p:sp>
        <p:nvSpPr>
          <p:cNvPr id="143" name="Google Shape;143;p5"/>
          <p:cNvSpPr txBox="1"/>
          <p:nvPr/>
        </p:nvSpPr>
        <p:spPr>
          <a:xfrm>
            <a:off x="1963021" y="2000323"/>
            <a:ext cx="7993786" cy="973320"/>
          </a:xfrm>
          <a:prstGeom prst="rect">
            <a:avLst/>
          </a:prstGeom>
          <a:noFill/>
          <a:ln>
            <a:noFill/>
          </a:ln>
        </p:spPr>
        <p:txBody>
          <a:bodyPr anchorCtr="0" anchor="t" bIns="0" lIns="0" spcFirstLastPara="1" rIns="0" wrap="square" tIns="0">
            <a:spAutoFit/>
          </a:bodyPr>
          <a:lstStyle/>
          <a:p>
            <a:pPr indent="0" lvl="0" marL="0" marR="0" rtl="0" algn="l">
              <a:lnSpc>
                <a:spcPct val="94013"/>
              </a:lnSpc>
              <a:spcBef>
                <a:spcPts val="0"/>
              </a:spcBef>
              <a:spcAft>
                <a:spcPts val="0"/>
              </a:spcAft>
              <a:buNone/>
            </a:pPr>
            <a:r>
              <a:rPr b="1" i="0" lang="en-US" sz="7651" u="none" cap="none" strike="noStrike">
                <a:solidFill>
                  <a:srgbClr val="0C73D6"/>
                </a:solidFill>
                <a:latin typeface="Bebas Neue"/>
                <a:ea typeface="Bebas Neue"/>
                <a:cs typeface="Bebas Neue"/>
                <a:sym typeface="Bebas Neue"/>
              </a:rPr>
              <a:t>TINJAUAN PUSTAKA </a:t>
            </a:r>
            <a:endParaRPr/>
          </a:p>
        </p:txBody>
      </p:sp>
      <p:sp>
        <p:nvSpPr>
          <p:cNvPr id="144" name="Google Shape;144;p5"/>
          <p:cNvSpPr txBox="1"/>
          <p:nvPr/>
        </p:nvSpPr>
        <p:spPr>
          <a:xfrm>
            <a:off x="1859587" y="3805416"/>
            <a:ext cx="7827338" cy="3924832"/>
          </a:xfrm>
          <a:prstGeom prst="rect">
            <a:avLst/>
          </a:prstGeom>
          <a:noFill/>
          <a:ln>
            <a:noFill/>
          </a:ln>
        </p:spPr>
        <p:txBody>
          <a:bodyPr anchorCtr="0" anchor="t" bIns="0" lIns="0" spcFirstLastPara="1" rIns="0" wrap="square" tIns="0">
            <a:spAutoFit/>
          </a:bodyPr>
          <a:lstStyle/>
          <a:p>
            <a:pPr indent="0" lvl="0" marL="0" marR="0" rtl="0" algn="l">
              <a:lnSpc>
                <a:spcPct val="109996"/>
              </a:lnSpc>
              <a:spcBef>
                <a:spcPts val="0"/>
              </a:spcBef>
              <a:spcAft>
                <a:spcPts val="0"/>
              </a:spcAft>
              <a:buNone/>
            </a:pPr>
            <a:r>
              <a:rPr b="0" i="0" lang="en-US" sz="2581" u="none" cap="none" strike="noStrike">
                <a:solidFill>
                  <a:srgbClr val="000000"/>
                </a:solidFill>
                <a:latin typeface="Poppins"/>
                <a:ea typeface="Poppins"/>
                <a:cs typeface="Poppins"/>
                <a:sym typeface="Poppins"/>
              </a:rPr>
              <a:t>Tinjauan pustaka menunjukkan bahwa metode proyeksi listrik yang sering digunakan meliputi regresi linier, model deret waktu, dan metode kecerdasan buatan. Namun regresi linier sering dipilih karena sederhana dan mudah diinterpretasikan. Selain itu, penelitian menunjukkan bahwa konsumsi energi di Indonesia didominasi sektor rumah tangga dan industri. Bahasa R banyak digunakan dalam penelitian energi karena kemampuannya dalam pengolahan data, visualisasi, dan pemodelan statistik yang fleksibel.</a:t>
            </a:r>
            <a:endParaRPr/>
          </a:p>
        </p:txBody>
      </p:sp>
      <p:sp>
        <p:nvSpPr>
          <p:cNvPr id="145" name="Google Shape;145;p5"/>
          <p:cNvSpPr/>
          <p:nvPr/>
        </p:nvSpPr>
        <p:spPr>
          <a:xfrm flipH="1" rot="10800000">
            <a:off x="8044482" y="334221"/>
            <a:ext cx="1867437" cy="1521961"/>
          </a:xfrm>
          <a:custGeom>
            <a:rect b="b" l="l" r="r" t="t"/>
            <a:pathLst>
              <a:path extrusionOk="0" h="1521961" w="1867437">
                <a:moveTo>
                  <a:pt x="0" y="1521961"/>
                </a:moveTo>
                <a:lnTo>
                  <a:pt x="1867437" y="1521961"/>
                </a:lnTo>
                <a:lnTo>
                  <a:pt x="1867437" y="0"/>
                </a:lnTo>
                <a:lnTo>
                  <a:pt x="0" y="0"/>
                </a:lnTo>
                <a:lnTo>
                  <a:pt x="0" y="1521961"/>
                </a:lnTo>
                <a:close/>
              </a:path>
            </a:pathLst>
          </a:custGeom>
          <a:blipFill rotWithShape="1">
            <a:blip r:embed="rId7">
              <a:alphaModFix/>
            </a:blip>
            <a:stretch>
              <a:fillRect b="0" l="0" r="0" t="0"/>
            </a:stretch>
          </a:blipFill>
          <a:ln>
            <a:noFill/>
          </a:ln>
        </p:spPr>
      </p:sp>
      <p:sp>
        <p:nvSpPr>
          <p:cNvPr id="146" name="Google Shape;146;p5"/>
          <p:cNvSpPr/>
          <p:nvPr/>
        </p:nvSpPr>
        <p:spPr>
          <a:xfrm rot="200311">
            <a:off x="12691874" y="8783499"/>
            <a:ext cx="1806542" cy="1817903"/>
          </a:xfrm>
          <a:custGeom>
            <a:rect b="b" l="l" r="r" t="t"/>
            <a:pathLst>
              <a:path extrusionOk="0" h="1817903" w="1806542">
                <a:moveTo>
                  <a:pt x="1806542" y="1817903"/>
                </a:moveTo>
                <a:lnTo>
                  <a:pt x="0" y="1817903"/>
                </a:lnTo>
                <a:lnTo>
                  <a:pt x="0" y="0"/>
                </a:lnTo>
                <a:lnTo>
                  <a:pt x="1806542" y="0"/>
                </a:lnTo>
                <a:lnTo>
                  <a:pt x="1806542" y="1817903"/>
                </a:lnTo>
                <a:close/>
              </a:path>
            </a:pathLst>
          </a:custGeom>
          <a:blipFill rotWithShape="1">
            <a:blip r:embed="rId8">
              <a:alphaModFix/>
            </a:blip>
            <a:stretch>
              <a:fillRect b="0" l="0" r="0" t="0"/>
            </a:stretch>
          </a:blipFill>
          <a:ln>
            <a:noFill/>
          </a:ln>
        </p:spPr>
      </p:sp>
      <p:sp>
        <p:nvSpPr>
          <p:cNvPr id="147" name="Google Shape;147;p5"/>
          <p:cNvSpPr/>
          <p:nvPr/>
        </p:nvSpPr>
        <p:spPr>
          <a:xfrm rot="9935583">
            <a:off x="-95295" y="78820"/>
            <a:ext cx="1640918" cy="1899760"/>
          </a:xfrm>
          <a:custGeom>
            <a:rect b="b" l="l" r="r" t="t"/>
            <a:pathLst>
              <a:path extrusionOk="0" h="1899760" w="1640918">
                <a:moveTo>
                  <a:pt x="0" y="0"/>
                </a:moveTo>
                <a:lnTo>
                  <a:pt x="1640918" y="0"/>
                </a:lnTo>
                <a:lnTo>
                  <a:pt x="1640918" y="1899760"/>
                </a:lnTo>
                <a:lnTo>
                  <a:pt x="0" y="1899760"/>
                </a:lnTo>
                <a:lnTo>
                  <a:pt x="0" y="0"/>
                </a:lnTo>
                <a:close/>
              </a:path>
            </a:pathLst>
          </a:custGeom>
          <a:blipFill rotWithShape="1">
            <a:blip r:embed="rId9">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51" name="Shape 151"/>
        <p:cNvGrpSpPr/>
        <p:nvPr/>
      </p:nvGrpSpPr>
      <p:grpSpPr>
        <a:xfrm>
          <a:off x="0" y="0"/>
          <a:ext cx="0" cy="0"/>
          <a:chOff x="0" y="0"/>
          <a:chExt cx="0" cy="0"/>
        </a:xfrm>
      </p:grpSpPr>
      <p:sp>
        <p:nvSpPr>
          <p:cNvPr id="152" name="Google Shape;152;p6"/>
          <p:cNvSpPr/>
          <p:nvPr/>
        </p:nvSpPr>
        <p:spPr>
          <a:xfrm>
            <a:off x="-3633277" y="8477576"/>
            <a:ext cx="5207230" cy="5637056"/>
          </a:xfrm>
          <a:custGeom>
            <a:rect b="b" l="l" r="r" t="t"/>
            <a:pathLst>
              <a:path extrusionOk="0" h="5637056" w="5207230">
                <a:moveTo>
                  <a:pt x="0" y="0"/>
                </a:moveTo>
                <a:lnTo>
                  <a:pt x="5207230" y="0"/>
                </a:lnTo>
                <a:lnTo>
                  <a:pt x="5207230" y="5637056"/>
                </a:lnTo>
                <a:lnTo>
                  <a:pt x="0" y="5637056"/>
                </a:lnTo>
                <a:lnTo>
                  <a:pt x="0" y="0"/>
                </a:lnTo>
                <a:close/>
              </a:path>
            </a:pathLst>
          </a:custGeom>
          <a:blipFill rotWithShape="1">
            <a:blip r:embed="rId3">
              <a:alphaModFix/>
            </a:blip>
            <a:stretch>
              <a:fillRect b="0" l="0" r="0" t="0"/>
            </a:stretch>
          </a:blipFill>
          <a:ln>
            <a:noFill/>
          </a:ln>
        </p:spPr>
      </p:sp>
      <p:sp>
        <p:nvSpPr>
          <p:cNvPr id="153" name="Google Shape;153;p6"/>
          <p:cNvSpPr/>
          <p:nvPr/>
        </p:nvSpPr>
        <p:spPr>
          <a:xfrm rot="-608728">
            <a:off x="16382884" y="8667123"/>
            <a:ext cx="2343805" cy="2159230"/>
          </a:xfrm>
          <a:custGeom>
            <a:rect b="b" l="l" r="r" t="t"/>
            <a:pathLst>
              <a:path extrusionOk="0" h="2159230" w="2343805">
                <a:moveTo>
                  <a:pt x="0" y="0"/>
                </a:moveTo>
                <a:lnTo>
                  <a:pt x="2343805" y="0"/>
                </a:lnTo>
                <a:lnTo>
                  <a:pt x="2343805" y="2159230"/>
                </a:lnTo>
                <a:lnTo>
                  <a:pt x="0" y="2159230"/>
                </a:lnTo>
                <a:lnTo>
                  <a:pt x="0" y="0"/>
                </a:lnTo>
                <a:close/>
              </a:path>
            </a:pathLst>
          </a:custGeom>
          <a:blipFill rotWithShape="1">
            <a:blip r:embed="rId4">
              <a:alphaModFix/>
            </a:blip>
            <a:stretch>
              <a:fillRect b="0" l="0" r="0" t="0"/>
            </a:stretch>
          </a:blipFill>
          <a:ln>
            <a:noFill/>
          </a:ln>
        </p:spPr>
      </p:sp>
      <p:sp>
        <p:nvSpPr>
          <p:cNvPr id="154" name="Google Shape;154;p6"/>
          <p:cNvSpPr/>
          <p:nvPr/>
        </p:nvSpPr>
        <p:spPr>
          <a:xfrm flipH="1" rot="10800000">
            <a:off x="16201511" y="0"/>
            <a:ext cx="2115578" cy="2057400"/>
          </a:xfrm>
          <a:custGeom>
            <a:rect b="b" l="l" r="r" t="t"/>
            <a:pathLst>
              <a:path extrusionOk="0" h="2057400" w="2115578">
                <a:moveTo>
                  <a:pt x="0" y="2057400"/>
                </a:moveTo>
                <a:lnTo>
                  <a:pt x="2115578" y="2057400"/>
                </a:lnTo>
                <a:lnTo>
                  <a:pt x="2115578" y="0"/>
                </a:lnTo>
                <a:lnTo>
                  <a:pt x="0" y="0"/>
                </a:lnTo>
                <a:lnTo>
                  <a:pt x="0" y="2057400"/>
                </a:lnTo>
                <a:close/>
              </a:path>
            </a:pathLst>
          </a:custGeom>
          <a:blipFill rotWithShape="1">
            <a:blip r:embed="rId5">
              <a:alphaModFix/>
            </a:blip>
            <a:stretch>
              <a:fillRect b="0" l="0" r="0" t="0"/>
            </a:stretch>
          </a:blipFill>
          <a:ln>
            <a:noFill/>
          </a:ln>
        </p:spPr>
      </p:sp>
      <p:sp>
        <p:nvSpPr>
          <p:cNvPr id="155" name="Google Shape;155;p6"/>
          <p:cNvSpPr/>
          <p:nvPr/>
        </p:nvSpPr>
        <p:spPr>
          <a:xfrm flipH="1" rot="10800000">
            <a:off x="-202536" y="-217308"/>
            <a:ext cx="2462471" cy="2274708"/>
          </a:xfrm>
          <a:custGeom>
            <a:rect b="b" l="l" r="r" t="t"/>
            <a:pathLst>
              <a:path extrusionOk="0" h="2274708" w="2462471">
                <a:moveTo>
                  <a:pt x="0" y="2274708"/>
                </a:moveTo>
                <a:lnTo>
                  <a:pt x="2462472" y="2274708"/>
                </a:lnTo>
                <a:lnTo>
                  <a:pt x="2462472" y="0"/>
                </a:lnTo>
                <a:lnTo>
                  <a:pt x="0" y="0"/>
                </a:lnTo>
                <a:lnTo>
                  <a:pt x="0" y="2274708"/>
                </a:lnTo>
                <a:close/>
              </a:path>
            </a:pathLst>
          </a:custGeom>
          <a:blipFill rotWithShape="1">
            <a:blip r:embed="rId6">
              <a:alphaModFix/>
            </a:blip>
            <a:stretch>
              <a:fillRect b="0" l="0" r="0" t="0"/>
            </a:stretch>
          </a:blipFill>
          <a:ln>
            <a:noFill/>
          </a:ln>
        </p:spPr>
      </p:sp>
      <p:sp>
        <p:nvSpPr>
          <p:cNvPr id="156" name="Google Shape;156;p6"/>
          <p:cNvSpPr/>
          <p:nvPr/>
        </p:nvSpPr>
        <p:spPr>
          <a:xfrm>
            <a:off x="13521831" y="-538635"/>
            <a:ext cx="1988051" cy="1963200"/>
          </a:xfrm>
          <a:custGeom>
            <a:rect b="b" l="l" r="r" t="t"/>
            <a:pathLst>
              <a:path extrusionOk="0" h="1963200" w="1988051">
                <a:moveTo>
                  <a:pt x="0" y="0"/>
                </a:moveTo>
                <a:lnTo>
                  <a:pt x="1988051" y="0"/>
                </a:lnTo>
                <a:lnTo>
                  <a:pt x="1988051" y="1963201"/>
                </a:lnTo>
                <a:lnTo>
                  <a:pt x="0" y="1963201"/>
                </a:lnTo>
                <a:lnTo>
                  <a:pt x="0" y="0"/>
                </a:lnTo>
                <a:close/>
              </a:path>
            </a:pathLst>
          </a:custGeom>
          <a:blipFill rotWithShape="1">
            <a:blip r:embed="rId7">
              <a:alphaModFix/>
            </a:blip>
            <a:stretch>
              <a:fillRect b="0" l="0" r="0" t="0"/>
            </a:stretch>
          </a:blipFill>
          <a:ln>
            <a:noFill/>
          </a:ln>
        </p:spPr>
      </p:sp>
      <p:sp>
        <p:nvSpPr>
          <p:cNvPr id="157" name="Google Shape;157;p6"/>
          <p:cNvSpPr/>
          <p:nvPr/>
        </p:nvSpPr>
        <p:spPr>
          <a:xfrm rot="-3985205">
            <a:off x="4040806" y="7911730"/>
            <a:ext cx="1872226" cy="2167556"/>
          </a:xfrm>
          <a:custGeom>
            <a:rect b="b" l="l" r="r" t="t"/>
            <a:pathLst>
              <a:path extrusionOk="0" h="2167556" w="1872226">
                <a:moveTo>
                  <a:pt x="0" y="0"/>
                </a:moveTo>
                <a:lnTo>
                  <a:pt x="1872226" y="0"/>
                </a:lnTo>
                <a:lnTo>
                  <a:pt x="1872226" y="2167556"/>
                </a:lnTo>
                <a:lnTo>
                  <a:pt x="0" y="2167556"/>
                </a:lnTo>
                <a:lnTo>
                  <a:pt x="0" y="0"/>
                </a:lnTo>
                <a:close/>
              </a:path>
            </a:pathLst>
          </a:custGeom>
          <a:blipFill rotWithShape="1">
            <a:blip r:embed="rId8">
              <a:alphaModFix/>
            </a:blip>
            <a:stretch>
              <a:fillRect b="0" l="0" r="0" t="0"/>
            </a:stretch>
          </a:blipFill>
          <a:ln>
            <a:noFill/>
          </a:ln>
        </p:spPr>
      </p:sp>
      <p:sp>
        <p:nvSpPr>
          <p:cNvPr id="158" name="Google Shape;158;p6"/>
          <p:cNvSpPr/>
          <p:nvPr/>
        </p:nvSpPr>
        <p:spPr>
          <a:xfrm flipH="1" rot="10800000">
            <a:off x="2705891" y="-465986"/>
            <a:ext cx="1806542" cy="1817903"/>
          </a:xfrm>
          <a:custGeom>
            <a:rect b="b" l="l" r="r" t="t"/>
            <a:pathLst>
              <a:path extrusionOk="0" h="1817903" w="1806542">
                <a:moveTo>
                  <a:pt x="0" y="1817903"/>
                </a:moveTo>
                <a:lnTo>
                  <a:pt x="1806542" y="1817903"/>
                </a:lnTo>
                <a:lnTo>
                  <a:pt x="1806542" y="0"/>
                </a:lnTo>
                <a:lnTo>
                  <a:pt x="0" y="0"/>
                </a:lnTo>
                <a:lnTo>
                  <a:pt x="0" y="1817903"/>
                </a:lnTo>
                <a:close/>
              </a:path>
            </a:pathLst>
          </a:custGeom>
          <a:blipFill rotWithShape="1">
            <a:blip r:embed="rId9">
              <a:alphaModFix/>
            </a:blip>
            <a:stretch>
              <a:fillRect b="0" l="0" r="0" t="0"/>
            </a:stretch>
          </a:blipFill>
          <a:ln>
            <a:noFill/>
          </a:ln>
        </p:spPr>
      </p:sp>
      <p:sp>
        <p:nvSpPr>
          <p:cNvPr id="159" name="Google Shape;159;p6"/>
          <p:cNvSpPr/>
          <p:nvPr/>
        </p:nvSpPr>
        <p:spPr>
          <a:xfrm>
            <a:off x="11551925" y="2446911"/>
            <a:ext cx="3510614" cy="7529466"/>
          </a:xfrm>
          <a:custGeom>
            <a:rect b="b" l="l" r="r" t="t"/>
            <a:pathLst>
              <a:path extrusionOk="0" h="7529466" w="3510614">
                <a:moveTo>
                  <a:pt x="0" y="0"/>
                </a:moveTo>
                <a:lnTo>
                  <a:pt x="3510614" y="0"/>
                </a:lnTo>
                <a:lnTo>
                  <a:pt x="3510614" y="7529467"/>
                </a:lnTo>
                <a:lnTo>
                  <a:pt x="0" y="7529467"/>
                </a:lnTo>
                <a:lnTo>
                  <a:pt x="0" y="0"/>
                </a:lnTo>
                <a:close/>
              </a:path>
            </a:pathLst>
          </a:custGeom>
          <a:blipFill rotWithShape="1">
            <a:blip r:embed="rId10">
              <a:alphaModFix/>
            </a:blip>
            <a:stretch>
              <a:fillRect b="0" l="0" r="0" t="0"/>
            </a:stretch>
          </a:blipFill>
          <a:ln>
            <a:noFill/>
          </a:ln>
        </p:spPr>
      </p:sp>
      <p:sp>
        <p:nvSpPr>
          <p:cNvPr id="160" name="Google Shape;160;p6"/>
          <p:cNvSpPr txBox="1"/>
          <p:nvPr/>
        </p:nvSpPr>
        <p:spPr>
          <a:xfrm>
            <a:off x="3378303" y="2681750"/>
            <a:ext cx="7378531" cy="5141820"/>
          </a:xfrm>
          <a:prstGeom prst="rect">
            <a:avLst/>
          </a:prstGeom>
          <a:noFill/>
          <a:ln>
            <a:noFill/>
          </a:ln>
        </p:spPr>
        <p:txBody>
          <a:bodyPr anchorCtr="0" anchor="t" bIns="0" lIns="0" spcFirstLastPara="1" rIns="0" wrap="square" tIns="0">
            <a:spAutoFit/>
          </a:bodyPr>
          <a:lstStyle/>
          <a:p>
            <a:pPr indent="0" lvl="0" marL="0" marR="0" rtl="0" algn="ctr">
              <a:lnSpc>
                <a:spcPct val="110003"/>
              </a:lnSpc>
              <a:spcBef>
                <a:spcPts val="0"/>
              </a:spcBef>
              <a:spcAft>
                <a:spcPts val="0"/>
              </a:spcAft>
              <a:buNone/>
            </a:pPr>
            <a:r>
              <a:rPr b="0" i="0" lang="en-US" sz="2799" u="none" cap="none" strike="noStrike">
                <a:solidFill>
                  <a:srgbClr val="000000"/>
                </a:solidFill>
                <a:latin typeface="Poppins"/>
                <a:ea typeface="Poppins"/>
                <a:cs typeface="Poppins"/>
                <a:sym typeface="Poppins"/>
              </a:rPr>
              <a:t>Penelitian menggunakan data sekunder berupa proyeksi kebutuhan daya listrik Lampung tahun 2025–2030. Data diimpor dari format Excel, dibersihkan, diubah ke format long, kemudian diagregasi per tahun menggunakan R. Proses dilanjutkan dengan perhitungan statistik deskriptif, analisis pertumbuhan tahunan, pembuatan model regresi linier, dan visualisasi grafik. Diagram alir penelitian mencakup tahapan: pengumpulan data → pembersihan data → transformasi → analisis → pemodelan → interpretasi.</a:t>
            </a:r>
            <a:endParaRPr/>
          </a:p>
          <a:p>
            <a:pPr indent="0" lvl="0" marL="0" marR="0" rtl="0" algn="ctr">
              <a:lnSpc>
                <a:spcPct val="110003"/>
              </a:lnSpc>
              <a:spcBef>
                <a:spcPts val="0"/>
              </a:spcBef>
              <a:spcAft>
                <a:spcPts val="0"/>
              </a:spcAft>
              <a:buNone/>
            </a:pPr>
            <a:r>
              <a:t/>
            </a:r>
            <a:endParaRPr b="0" i="0" sz="2799" u="none" cap="none" strike="noStrike">
              <a:solidFill>
                <a:srgbClr val="000000"/>
              </a:solidFill>
              <a:latin typeface="Poppins"/>
              <a:ea typeface="Poppins"/>
              <a:cs typeface="Poppins"/>
              <a:sym typeface="Poppins"/>
            </a:endParaRPr>
          </a:p>
        </p:txBody>
      </p:sp>
      <p:sp>
        <p:nvSpPr>
          <p:cNvPr id="161" name="Google Shape;161;p6"/>
          <p:cNvSpPr txBox="1"/>
          <p:nvPr/>
        </p:nvSpPr>
        <p:spPr>
          <a:xfrm>
            <a:off x="2732396" y="1460244"/>
            <a:ext cx="12823208" cy="914019"/>
          </a:xfrm>
          <a:prstGeom prst="rect">
            <a:avLst/>
          </a:prstGeom>
          <a:noFill/>
          <a:ln>
            <a:noFill/>
          </a:ln>
        </p:spPr>
        <p:txBody>
          <a:bodyPr anchorCtr="0" anchor="t" bIns="0" lIns="0" spcFirstLastPara="1" rIns="0" wrap="square" tIns="0">
            <a:spAutoFit/>
          </a:bodyPr>
          <a:lstStyle/>
          <a:p>
            <a:pPr indent="0" lvl="0" marL="0" marR="0" rtl="0" algn="ctr">
              <a:lnSpc>
                <a:spcPct val="93986"/>
              </a:lnSpc>
              <a:spcBef>
                <a:spcPts val="0"/>
              </a:spcBef>
              <a:spcAft>
                <a:spcPts val="0"/>
              </a:spcAft>
              <a:buNone/>
            </a:pPr>
            <a:r>
              <a:rPr b="1" i="0" lang="en-US" sz="7200" u="none" cap="none" strike="noStrike">
                <a:solidFill>
                  <a:srgbClr val="0C73D6"/>
                </a:solidFill>
                <a:latin typeface="Bebas Neue"/>
                <a:ea typeface="Bebas Neue"/>
                <a:cs typeface="Bebas Neue"/>
                <a:sym typeface="Bebas Neue"/>
              </a:rPr>
              <a:t>METODE PENELITIAN DAN DIAGRAM ALIR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65" name="Shape 165"/>
        <p:cNvGrpSpPr/>
        <p:nvPr/>
      </p:nvGrpSpPr>
      <p:grpSpPr>
        <a:xfrm>
          <a:off x="0" y="0"/>
          <a:ext cx="0" cy="0"/>
          <a:chOff x="0" y="0"/>
          <a:chExt cx="0" cy="0"/>
        </a:xfrm>
      </p:grpSpPr>
      <p:sp>
        <p:nvSpPr>
          <p:cNvPr id="166" name="Google Shape;166;p7"/>
          <p:cNvSpPr/>
          <p:nvPr/>
        </p:nvSpPr>
        <p:spPr>
          <a:xfrm rot="1090578">
            <a:off x="8389349" y="8461555"/>
            <a:ext cx="2531288" cy="2445857"/>
          </a:xfrm>
          <a:custGeom>
            <a:rect b="b" l="l" r="r" t="t"/>
            <a:pathLst>
              <a:path extrusionOk="0" h="2445857" w="2531288">
                <a:moveTo>
                  <a:pt x="0" y="0"/>
                </a:moveTo>
                <a:lnTo>
                  <a:pt x="2531288" y="0"/>
                </a:lnTo>
                <a:lnTo>
                  <a:pt x="2531288" y="2445856"/>
                </a:lnTo>
                <a:lnTo>
                  <a:pt x="0" y="2445856"/>
                </a:lnTo>
                <a:lnTo>
                  <a:pt x="0" y="0"/>
                </a:lnTo>
                <a:close/>
              </a:path>
            </a:pathLst>
          </a:custGeom>
          <a:blipFill rotWithShape="1">
            <a:blip r:embed="rId3">
              <a:alphaModFix/>
            </a:blip>
            <a:stretch>
              <a:fillRect b="0" l="0" r="0" t="0"/>
            </a:stretch>
          </a:blipFill>
          <a:ln>
            <a:noFill/>
          </a:ln>
        </p:spPr>
      </p:sp>
      <p:sp>
        <p:nvSpPr>
          <p:cNvPr id="167" name="Google Shape;167;p7"/>
          <p:cNvSpPr/>
          <p:nvPr/>
        </p:nvSpPr>
        <p:spPr>
          <a:xfrm>
            <a:off x="11998161" y="-1044357"/>
            <a:ext cx="2704256" cy="2454112"/>
          </a:xfrm>
          <a:custGeom>
            <a:rect b="b" l="l" r="r" t="t"/>
            <a:pathLst>
              <a:path extrusionOk="0" h="2454112" w="2704256">
                <a:moveTo>
                  <a:pt x="0" y="0"/>
                </a:moveTo>
                <a:lnTo>
                  <a:pt x="2704256" y="0"/>
                </a:lnTo>
                <a:lnTo>
                  <a:pt x="2704256" y="2454112"/>
                </a:lnTo>
                <a:lnTo>
                  <a:pt x="0" y="2454112"/>
                </a:lnTo>
                <a:lnTo>
                  <a:pt x="0" y="0"/>
                </a:lnTo>
                <a:close/>
              </a:path>
            </a:pathLst>
          </a:custGeom>
          <a:blipFill rotWithShape="1">
            <a:blip r:embed="rId4">
              <a:alphaModFix/>
            </a:blip>
            <a:stretch>
              <a:fillRect b="0" l="0" r="0" t="0"/>
            </a:stretch>
          </a:blipFill>
          <a:ln>
            <a:noFill/>
          </a:ln>
        </p:spPr>
      </p:sp>
      <p:sp>
        <p:nvSpPr>
          <p:cNvPr id="168" name="Google Shape;168;p7"/>
          <p:cNvSpPr/>
          <p:nvPr/>
        </p:nvSpPr>
        <p:spPr>
          <a:xfrm>
            <a:off x="15580404" y="7588609"/>
            <a:ext cx="4672539" cy="4316257"/>
          </a:xfrm>
          <a:custGeom>
            <a:rect b="b" l="l" r="r" t="t"/>
            <a:pathLst>
              <a:path extrusionOk="0" h="4316257" w="4672539">
                <a:moveTo>
                  <a:pt x="0" y="0"/>
                </a:moveTo>
                <a:lnTo>
                  <a:pt x="4672539" y="0"/>
                </a:lnTo>
                <a:lnTo>
                  <a:pt x="4672539" y="4316258"/>
                </a:lnTo>
                <a:lnTo>
                  <a:pt x="0" y="4316258"/>
                </a:lnTo>
                <a:lnTo>
                  <a:pt x="0" y="0"/>
                </a:lnTo>
                <a:close/>
              </a:path>
            </a:pathLst>
          </a:custGeom>
          <a:blipFill rotWithShape="1">
            <a:blip r:embed="rId5">
              <a:alphaModFix/>
            </a:blip>
            <a:stretch>
              <a:fillRect b="0" l="0" r="0" t="0"/>
            </a:stretch>
          </a:blipFill>
          <a:ln>
            <a:noFill/>
          </a:ln>
        </p:spPr>
      </p:sp>
      <p:sp>
        <p:nvSpPr>
          <p:cNvPr id="169" name="Google Shape;169;p7"/>
          <p:cNvSpPr/>
          <p:nvPr/>
        </p:nvSpPr>
        <p:spPr>
          <a:xfrm>
            <a:off x="-2268471" y="7342967"/>
            <a:ext cx="4536942" cy="3482103"/>
          </a:xfrm>
          <a:custGeom>
            <a:rect b="b" l="l" r="r" t="t"/>
            <a:pathLst>
              <a:path extrusionOk="0" h="3482103" w="4536942">
                <a:moveTo>
                  <a:pt x="0" y="0"/>
                </a:moveTo>
                <a:lnTo>
                  <a:pt x="4536942" y="0"/>
                </a:lnTo>
                <a:lnTo>
                  <a:pt x="4536942" y="3482103"/>
                </a:lnTo>
                <a:lnTo>
                  <a:pt x="0" y="3482103"/>
                </a:lnTo>
                <a:lnTo>
                  <a:pt x="0" y="0"/>
                </a:lnTo>
                <a:close/>
              </a:path>
            </a:pathLst>
          </a:custGeom>
          <a:blipFill rotWithShape="1">
            <a:blip r:embed="rId6">
              <a:alphaModFix/>
            </a:blip>
            <a:stretch>
              <a:fillRect b="0" l="0" r="0" t="0"/>
            </a:stretch>
          </a:blipFill>
          <a:ln>
            <a:noFill/>
          </a:ln>
        </p:spPr>
      </p:sp>
      <p:sp>
        <p:nvSpPr>
          <p:cNvPr id="170" name="Google Shape;170;p7"/>
          <p:cNvSpPr/>
          <p:nvPr/>
        </p:nvSpPr>
        <p:spPr>
          <a:xfrm flipH="1" rot="10800000">
            <a:off x="15699600" y="-1479649"/>
            <a:ext cx="3329247" cy="3537049"/>
          </a:xfrm>
          <a:custGeom>
            <a:rect b="b" l="l" r="r" t="t"/>
            <a:pathLst>
              <a:path extrusionOk="0" h="3537049" w="3329247">
                <a:moveTo>
                  <a:pt x="0" y="3537049"/>
                </a:moveTo>
                <a:lnTo>
                  <a:pt x="3329247" y="3537049"/>
                </a:lnTo>
                <a:lnTo>
                  <a:pt x="3329247" y="0"/>
                </a:lnTo>
                <a:lnTo>
                  <a:pt x="0" y="0"/>
                </a:lnTo>
                <a:lnTo>
                  <a:pt x="0" y="3537049"/>
                </a:lnTo>
                <a:close/>
              </a:path>
            </a:pathLst>
          </a:custGeom>
          <a:blipFill rotWithShape="1">
            <a:blip r:embed="rId7">
              <a:alphaModFix/>
            </a:blip>
            <a:stretch>
              <a:fillRect b="0" l="0" r="0" t="0"/>
            </a:stretch>
          </a:blipFill>
          <a:ln>
            <a:noFill/>
          </a:ln>
        </p:spPr>
      </p:sp>
      <p:sp>
        <p:nvSpPr>
          <p:cNvPr id="171" name="Google Shape;171;p7"/>
          <p:cNvSpPr/>
          <p:nvPr/>
        </p:nvSpPr>
        <p:spPr>
          <a:xfrm rot="10800000">
            <a:off x="-237204" y="-1044357"/>
            <a:ext cx="2978703" cy="3649254"/>
          </a:xfrm>
          <a:custGeom>
            <a:rect b="b" l="l" r="r" t="t"/>
            <a:pathLst>
              <a:path extrusionOk="0" h="3649254" w="2978703">
                <a:moveTo>
                  <a:pt x="2978703" y="3649254"/>
                </a:moveTo>
                <a:lnTo>
                  <a:pt x="0" y="3649254"/>
                </a:lnTo>
                <a:lnTo>
                  <a:pt x="0" y="0"/>
                </a:lnTo>
                <a:lnTo>
                  <a:pt x="2978703" y="0"/>
                </a:lnTo>
                <a:lnTo>
                  <a:pt x="2978703" y="3649254"/>
                </a:lnTo>
                <a:close/>
              </a:path>
            </a:pathLst>
          </a:custGeom>
          <a:blipFill rotWithShape="1">
            <a:blip r:embed="rId8">
              <a:alphaModFix/>
            </a:blip>
            <a:stretch>
              <a:fillRect b="0" l="0" r="0" t="0"/>
            </a:stretch>
          </a:blipFill>
          <a:ln>
            <a:noFill/>
          </a:ln>
        </p:spPr>
      </p:sp>
      <p:sp>
        <p:nvSpPr>
          <p:cNvPr id="172" name="Google Shape;172;p7"/>
          <p:cNvSpPr/>
          <p:nvPr/>
        </p:nvSpPr>
        <p:spPr>
          <a:xfrm flipH="1" rot="2872123">
            <a:off x="-472279" y="4043768"/>
            <a:ext cx="1806542" cy="1817903"/>
          </a:xfrm>
          <a:custGeom>
            <a:rect b="b" l="l" r="r" t="t"/>
            <a:pathLst>
              <a:path extrusionOk="0" h="1817903" w="1806542">
                <a:moveTo>
                  <a:pt x="0" y="1817903"/>
                </a:moveTo>
                <a:lnTo>
                  <a:pt x="1806542" y="1817903"/>
                </a:lnTo>
                <a:lnTo>
                  <a:pt x="1806542" y="0"/>
                </a:lnTo>
                <a:lnTo>
                  <a:pt x="0" y="0"/>
                </a:lnTo>
                <a:lnTo>
                  <a:pt x="0" y="1817903"/>
                </a:lnTo>
                <a:close/>
              </a:path>
            </a:pathLst>
          </a:custGeom>
          <a:blipFill rotWithShape="1">
            <a:blip r:embed="rId9">
              <a:alphaModFix/>
            </a:blip>
            <a:stretch>
              <a:fillRect b="0" l="0" r="0" t="0"/>
            </a:stretch>
          </a:blipFill>
          <a:ln>
            <a:noFill/>
          </a:ln>
        </p:spPr>
      </p:sp>
      <p:sp>
        <p:nvSpPr>
          <p:cNvPr id="173" name="Google Shape;173;p7"/>
          <p:cNvSpPr/>
          <p:nvPr/>
        </p:nvSpPr>
        <p:spPr>
          <a:xfrm>
            <a:off x="10537655" y="3397991"/>
            <a:ext cx="6388625" cy="3944976"/>
          </a:xfrm>
          <a:custGeom>
            <a:rect b="b" l="l" r="r" t="t"/>
            <a:pathLst>
              <a:path extrusionOk="0" h="3944976" w="6388625">
                <a:moveTo>
                  <a:pt x="0" y="0"/>
                </a:moveTo>
                <a:lnTo>
                  <a:pt x="6388625" y="0"/>
                </a:lnTo>
                <a:lnTo>
                  <a:pt x="6388625" y="3944976"/>
                </a:lnTo>
                <a:lnTo>
                  <a:pt x="0" y="3944976"/>
                </a:lnTo>
                <a:lnTo>
                  <a:pt x="0" y="0"/>
                </a:lnTo>
                <a:close/>
              </a:path>
            </a:pathLst>
          </a:custGeom>
          <a:blipFill rotWithShape="1">
            <a:blip r:embed="rId10">
              <a:alphaModFix/>
            </a:blip>
            <a:stretch>
              <a:fillRect b="0" l="0" r="0" t="0"/>
            </a:stretch>
          </a:blipFill>
          <a:ln>
            <a:noFill/>
          </a:ln>
        </p:spPr>
      </p:sp>
      <p:sp>
        <p:nvSpPr>
          <p:cNvPr id="174" name="Google Shape;174;p7"/>
          <p:cNvSpPr txBox="1"/>
          <p:nvPr/>
        </p:nvSpPr>
        <p:spPr>
          <a:xfrm>
            <a:off x="2876392" y="1690878"/>
            <a:ext cx="12823208" cy="914019"/>
          </a:xfrm>
          <a:prstGeom prst="rect">
            <a:avLst/>
          </a:prstGeom>
          <a:noFill/>
          <a:ln>
            <a:noFill/>
          </a:ln>
        </p:spPr>
        <p:txBody>
          <a:bodyPr anchorCtr="0" anchor="t" bIns="0" lIns="0" spcFirstLastPara="1" rIns="0" wrap="square" tIns="0">
            <a:spAutoFit/>
          </a:bodyPr>
          <a:lstStyle/>
          <a:p>
            <a:pPr indent="0" lvl="0" marL="0" marR="0" rtl="0" algn="ctr">
              <a:lnSpc>
                <a:spcPct val="93986"/>
              </a:lnSpc>
              <a:spcBef>
                <a:spcPts val="0"/>
              </a:spcBef>
              <a:spcAft>
                <a:spcPts val="0"/>
              </a:spcAft>
              <a:buNone/>
            </a:pPr>
            <a:r>
              <a:rPr b="1" i="0" lang="en-US" sz="7200" u="none" cap="none" strike="noStrike">
                <a:solidFill>
                  <a:srgbClr val="0C73D6"/>
                </a:solidFill>
                <a:latin typeface="Bebas Neue"/>
                <a:ea typeface="Bebas Neue"/>
                <a:cs typeface="Bebas Neue"/>
                <a:sym typeface="Bebas Neue"/>
              </a:rPr>
              <a:t>HASIL GRAFIK TREN KEBUTUHAN DAYA</a:t>
            </a:r>
            <a:endParaRPr/>
          </a:p>
        </p:txBody>
      </p:sp>
      <p:sp>
        <p:nvSpPr>
          <p:cNvPr id="175" name="Google Shape;175;p7"/>
          <p:cNvSpPr txBox="1"/>
          <p:nvPr/>
        </p:nvSpPr>
        <p:spPr>
          <a:xfrm>
            <a:off x="2876392" y="3011884"/>
            <a:ext cx="7444709" cy="4679091"/>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0" i="0" lang="en-US" sz="3000" u="none" cap="none" strike="noStrike">
                <a:solidFill>
                  <a:srgbClr val="000000"/>
                </a:solidFill>
                <a:latin typeface="Poppins"/>
                <a:ea typeface="Poppins"/>
                <a:cs typeface="Poppins"/>
                <a:sym typeface="Poppins"/>
              </a:rPr>
              <a:t>Hasil analisis menunjukkan peningkatan kebutuhan daya listrik dari 4.285 kVA pada tahun 2025 menjadi sekitar 4.500 kVA pada tahun 2030. Grafik tren menunjukkan pola kenaikan yang konsisten tanpa fluktuasi tiba-tiba, menandakan peningkatan kebutuhan energi yang stabil dan berkelanjutan. Rata-rata pertumbuhan tahunan berada di kisaran 1% dan cenderung menurun secara perlahan, namun keseluruhan tren tetap positif.</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79" name="Shape 179"/>
        <p:cNvGrpSpPr/>
        <p:nvPr/>
      </p:nvGrpSpPr>
      <p:grpSpPr>
        <a:xfrm>
          <a:off x="0" y="0"/>
          <a:ext cx="0" cy="0"/>
          <a:chOff x="0" y="0"/>
          <a:chExt cx="0" cy="0"/>
        </a:xfrm>
      </p:grpSpPr>
      <p:sp>
        <p:nvSpPr>
          <p:cNvPr id="180" name="Google Shape;180;p8"/>
          <p:cNvSpPr/>
          <p:nvPr/>
        </p:nvSpPr>
        <p:spPr>
          <a:xfrm>
            <a:off x="2200602" y="7803348"/>
            <a:ext cx="1470438" cy="1275605"/>
          </a:xfrm>
          <a:custGeom>
            <a:rect b="b" l="l" r="r" t="t"/>
            <a:pathLst>
              <a:path extrusionOk="0" h="1275605" w="1470438">
                <a:moveTo>
                  <a:pt x="0" y="0"/>
                </a:moveTo>
                <a:lnTo>
                  <a:pt x="1470439" y="0"/>
                </a:lnTo>
                <a:lnTo>
                  <a:pt x="1470439" y="1275605"/>
                </a:lnTo>
                <a:lnTo>
                  <a:pt x="0" y="1275605"/>
                </a:lnTo>
                <a:lnTo>
                  <a:pt x="0" y="0"/>
                </a:lnTo>
                <a:close/>
              </a:path>
            </a:pathLst>
          </a:custGeom>
          <a:blipFill rotWithShape="1">
            <a:blip r:embed="rId3">
              <a:alphaModFix/>
            </a:blip>
            <a:stretch>
              <a:fillRect b="0" l="0" r="0" t="0"/>
            </a:stretch>
          </a:blipFill>
          <a:ln>
            <a:noFill/>
          </a:ln>
        </p:spPr>
      </p:sp>
      <p:sp>
        <p:nvSpPr>
          <p:cNvPr id="181" name="Google Shape;181;p8"/>
          <p:cNvSpPr/>
          <p:nvPr/>
        </p:nvSpPr>
        <p:spPr>
          <a:xfrm>
            <a:off x="15675355" y="8135448"/>
            <a:ext cx="3953784" cy="3034529"/>
          </a:xfrm>
          <a:custGeom>
            <a:rect b="b" l="l" r="r" t="t"/>
            <a:pathLst>
              <a:path extrusionOk="0" h="3034529" w="3953784">
                <a:moveTo>
                  <a:pt x="0" y="0"/>
                </a:moveTo>
                <a:lnTo>
                  <a:pt x="3953784" y="0"/>
                </a:lnTo>
                <a:lnTo>
                  <a:pt x="3953784" y="3034529"/>
                </a:lnTo>
                <a:lnTo>
                  <a:pt x="0" y="3034529"/>
                </a:lnTo>
                <a:lnTo>
                  <a:pt x="0" y="0"/>
                </a:lnTo>
                <a:close/>
              </a:path>
            </a:pathLst>
          </a:custGeom>
          <a:blipFill rotWithShape="1">
            <a:blip r:embed="rId4">
              <a:alphaModFix/>
            </a:blip>
            <a:stretch>
              <a:fillRect b="0" l="0" r="0" t="0"/>
            </a:stretch>
          </a:blipFill>
          <a:ln>
            <a:noFill/>
          </a:ln>
        </p:spPr>
      </p:sp>
      <p:sp>
        <p:nvSpPr>
          <p:cNvPr id="182" name="Google Shape;182;p8"/>
          <p:cNvSpPr/>
          <p:nvPr/>
        </p:nvSpPr>
        <p:spPr>
          <a:xfrm>
            <a:off x="-400967" y="8580975"/>
            <a:ext cx="2343805" cy="2159230"/>
          </a:xfrm>
          <a:custGeom>
            <a:rect b="b" l="l" r="r" t="t"/>
            <a:pathLst>
              <a:path extrusionOk="0" h="2159230" w="2343805">
                <a:moveTo>
                  <a:pt x="0" y="0"/>
                </a:moveTo>
                <a:lnTo>
                  <a:pt x="2343805" y="0"/>
                </a:lnTo>
                <a:lnTo>
                  <a:pt x="2343805" y="2159230"/>
                </a:lnTo>
                <a:lnTo>
                  <a:pt x="0" y="2159230"/>
                </a:lnTo>
                <a:lnTo>
                  <a:pt x="0" y="0"/>
                </a:lnTo>
                <a:close/>
              </a:path>
            </a:pathLst>
          </a:custGeom>
          <a:blipFill rotWithShape="1">
            <a:blip r:embed="rId5">
              <a:alphaModFix/>
            </a:blip>
            <a:stretch>
              <a:fillRect b="0" l="0" r="0" t="0"/>
            </a:stretch>
          </a:blipFill>
          <a:ln>
            <a:noFill/>
          </a:ln>
        </p:spPr>
      </p:sp>
      <p:sp>
        <p:nvSpPr>
          <p:cNvPr id="183" name="Google Shape;183;p8"/>
          <p:cNvSpPr txBox="1"/>
          <p:nvPr/>
        </p:nvSpPr>
        <p:spPr>
          <a:xfrm>
            <a:off x="6931885" y="2546467"/>
            <a:ext cx="10052262" cy="4262744"/>
          </a:xfrm>
          <a:prstGeom prst="rect">
            <a:avLst/>
          </a:prstGeom>
          <a:noFill/>
          <a:ln>
            <a:noFill/>
          </a:ln>
        </p:spPr>
        <p:txBody>
          <a:bodyPr anchorCtr="0" anchor="t" bIns="0" lIns="0" spcFirstLastPara="1" rIns="0" wrap="square" tIns="0">
            <a:spAutoFit/>
          </a:bodyPr>
          <a:lstStyle/>
          <a:p>
            <a:pPr indent="0" lvl="0" marL="0" marR="0" rtl="0" algn="l">
              <a:lnSpc>
                <a:spcPct val="110025"/>
              </a:lnSpc>
              <a:spcBef>
                <a:spcPts val="0"/>
              </a:spcBef>
              <a:spcAft>
                <a:spcPts val="0"/>
              </a:spcAft>
              <a:buNone/>
            </a:pPr>
            <a:r>
              <a:rPr b="0" i="0" lang="en-US" sz="3082" u="none" cap="none" strike="noStrike">
                <a:solidFill>
                  <a:srgbClr val="000000"/>
                </a:solidFill>
                <a:latin typeface="Poppins"/>
                <a:ea typeface="Poppins"/>
                <a:cs typeface="Poppins"/>
                <a:sym typeface="Poppins"/>
              </a:rPr>
              <a:t>Pemodelan regresi linier digunakan untuk menggambarkan hubungan antara tahun dan kebutuhan daya. Model yang dihasilkan memiliki persamaan dengan slope positif sekitar 42.98, menunjukkan bahwa setiap tahun kebutuhan listrik meningkat rata-rata hampir 43 kVA. Nilai R² sebesar 0.9996 menunjukkan bahwa model hampir sepenuhnya dapat menjelaskan variasi data. Prediksi untuk tahun 2031 adalah sekitar 4545 kVA, menguatkan tren peningkatan yang stabil di Lampung.</a:t>
            </a:r>
            <a:endParaRPr/>
          </a:p>
          <a:p>
            <a:pPr indent="0" lvl="0" marL="0" marR="0" rtl="0" algn="l">
              <a:lnSpc>
                <a:spcPct val="110025"/>
              </a:lnSpc>
              <a:spcBef>
                <a:spcPts val="0"/>
              </a:spcBef>
              <a:spcAft>
                <a:spcPts val="0"/>
              </a:spcAft>
              <a:buNone/>
            </a:pPr>
            <a:r>
              <a:t/>
            </a:r>
            <a:endParaRPr b="0" i="0" sz="3082" u="none" cap="none" strike="noStrike">
              <a:solidFill>
                <a:srgbClr val="000000"/>
              </a:solidFill>
              <a:latin typeface="Poppins"/>
              <a:ea typeface="Poppins"/>
              <a:cs typeface="Poppins"/>
              <a:sym typeface="Poppins"/>
            </a:endParaRPr>
          </a:p>
        </p:txBody>
      </p:sp>
      <p:sp>
        <p:nvSpPr>
          <p:cNvPr id="184" name="Google Shape;184;p8"/>
          <p:cNvSpPr/>
          <p:nvPr/>
        </p:nvSpPr>
        <p:spPr>
          <a:xfrm flipH="1" rot="1659766">
            <a:off x="9020051" y="8725350"/>
            <a:ext cx="4480743" cy="1198599"/>
          </a:xfrm>
          <a:custGeom>
            <a:rect b="b" l="l" r="r" t="t"/>
            <a:pathLst>
              <a:path extrusionOk="0" h="1198599" w="4480743">
                <a:moveTo>
                  <a:pt x="4480744" y="0"/>
                </a:moveTo>
                <a:lnTo>
                  <a:pt x="0" y="0"/>
                </a:lnTo>
                <a:lnTo>
                  <a:pt x="0" y="1198598"/>
                </a:lnTo>
                <a:lnTo>
                  <a:pt x="4480744" y="1198598"/>
                </a:lnTo>
                <a:lnTo>
                  <a:pt x="4480744" y="0"/>
                </a:lnTo>
                <a:close/>
              </a:path>
            </a:pathLst>
          </a:custGeom>
          <a:blipFill rotWithShape="1">
            <a:blip r:embed="rId6">
              <a:alphaModFix/>
            </a:blip>
            <a:stretch>
              <a:fillRect b="0" l="0" r="0" t="0"/>
            </a:stretch>
          </a:blipFill>
          <a:ln>
            <a:noFill/>
          </a:ln>
        </p:spPr>
      </p:sp>
      <p:sp>
        <p:nvSpPr>
          <p:cNvPr id="185" name="Google Shape;185;p8"/>
          <p:cNvSpPr/>
          <p:nvPr/>
        </p:nvSpPr>
        <p:spPr>
          <a:xfrm>
            <a:off x="3692152" y="8479267"/>
            <a:ext cx="1402822" cy="2362647"/>
          </a:xfrm>
          <a:custGeom>
            <a:rect b="b" l="l" r="r" t="t"/>
            <a:pathLst>
              <a:path extrusionOk="0" h="2362647" w="1402822">
                <a:moveTo>
                  <a:pt x="0" y="0"/>
                </a:moveTo>
                <a:lnTo>
                  <a:pt x="1402821" y="0"/>
                </a:lnTo>
                <a:lnTo>
                  <a:pt x="1402821" y="2362647"/>
                </a:lnTo>
                <a:lnTo>
                  <a:pt x="0" y="2362647"/>
                </a:lnTo>
                <a:lnTo>
                  <a:pt x="0" y="0"/>
                </a:lnTo>
                <a:close/>
              </a:path>
            </a:pathLst>
          </a:custGeom>
          <a:blipFill rotWithShape="1">
            <a:blip r:embed="rId7">
              <a:alphaModFix/>
            </a:blip>
            <a:stretch>
              <a:fillRect b="0" l="0" r="0" t="0"/>
            </a:stretch>
          </a:blipFill>
          <a:ln>
            <a:noFill/>
          </a:ln>
        </p:spPr>
      </p:sp>
      <p:sp>
        <p:nvSpPr>
          <p:cNvPr id="186" name="Google Shape;186;p8"/>
          <p:cNvSpPr txBox="1"/>
          <p:nvPr/>
        </p:nvSpPr>
        <p:spPr>
          <a:xfrm>
            <a:off x="7163712" y="957328"/>
            <a:ext cx="9588608" cy="925244"/>
          </a:xfrm>
          <a:prstGeom prst="rect">
            <a:avLst/>
          </a:prstGeom>
          <a:noFill/>
          <a:ln>
            <a:noFill/>
          </a:ln>
        </p:spPr>
        <p:txBody>
          <a:bodyPr anchorCtr="0" anchor="t" bIns="0" lIns="0" spcFirstLastPara="1" rIns="0" wrap="square" tIns="0">
            <a:spAutoFit/>
          </a:bodyPr>
          <a:lstStyle/>
          <a:p>
            <a:pPr indent="0" lvl="0" marL="0" marR="0" rtl="0" algn="l">
              <a:lnSpc>
                <a:spcPct val="93998"/>
              </a:lnSpc>
              <a:spcBef>
                <a:spcPts val="0"/>
              </a:spcBef>
              <a:spcAft>
                <a:spcPts val="0"/>
              </a:spcAft>
              <a:buNone/>
            </a:pPr>
            <a:r>
              <a:rPr b="1" i="0" lang="en-US" sz="7148" u="none" cap="none" strike="noStrike">
                <a:solidFill>
                  <a:srgbClr val="0C73D6"/>
                </a:solidFill>
                <a:latin typeface="Bebas Neue"/>
                <a:ea typeface="Bebas Neue"/>
                <a:cs typeface="Bebas Neue"/>
                <a:sym typeface="Bebas Neue"/>
              </a:rPr>
              <a:t>HASIL PEMODELAN REGRESI LINIER</a:t>
            </a:r>
            <a:endParaRPr/>
          </a:p>
        </p:txBody>
      </p:sp>
      <p:sp>
        <p:nvSpPr>
          <p:cNvPr id="187" name="Google Shape;187;p8"/>
          <p:cNvSpPr/>
          <p:nvPr/>
        </p:nvSpPr>
        <p:spPr>
          <a:xfrm>
            <a:off x="-1912415" y="-702993"/>
            <a:ext cx="8226036" cy="7218347"/>
          </a:xfrm>
          <a:custGeom>
            <a:rect b="b" l="l" r="r" t="t"/>
            <a:pathLst>
              <a:path extrusionOk="0" h="7218347" w="8226036">
                <a:moveTo>
                  <a:pt x="0" y="0"/>
                </a:moveTo>
                <a:lnTo>
                  <a:pt x="8226035" y="0"/>
                </a:lnTo>
                <a:lnTo>
                  <a:pt x="8226035" y="7218346"/>
                </a:lnTo>
                <a:lnTo>
                  <a:pt x="0" y="7218346"/>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91" name="Shape 191"/>
        <p:cNvGrpSpPr/>
        <p:nvPr/>
      </p:nvGrpSpPr>
      <p:grpSpPr>
        <a:xfrm>
          <a:off x="0" y="0"/>
          <a:ext cx="0" cy="0"/>
          <a:chOff x="0" y="0"/>
          <a:chExt cx="0" cy="0"/>
        </a:xfrm>
      </p:grpSpPr>
      <p:sp>
        <p:nvSpPr>
          <p:cNvPr id="192" name="Google Shape;192;p9"/>
          <p:cNvSpPr/>
          <p:nvPr/>
        </p:nvSpPr>
        <p:spPr>
          <a:xfrm>
            <a:off x="555895" y="3430782"/>
            <a:ext cx="945610" cy="791948"/>
          </a:xfrm>
          <a:custGeom>
            <a:rect b="b" l="l" r="r" t="t"/>
            <a:pathLst>
              <a:path extrusionOk="0" h="791948" w="945610">
                <a:moveTo>
                  <a:pt x="0" y="0"/>
                </a:moveTo>
                <a:lnTo>
                  <a:pt x="945610" y="0"/>
                </a:lnTo>
                <a:lnTo>
                  <a:pt x="945610" y="791948"/>
                </a:lnTo>
                <a:lnTo>
                  <a:pt x="0" y="791948"/>
                </a:lnTo>
                <a:lnTo>
                  <a:pt x="0" y="0"/>
                </a:lnTo>
                <a:close/>
              </a:path>
            </a:pathLst>
          </a:custGeom>
          <a:blipFill rotWithShape="1">
            <a:blip r:embed="rId3">
              <a:alphaModFix/>
            </a:blip>
            <a:stretch>
              <a:fillRect b="0" l="0" r="0" t="0"/>
            </a:stretch>
          </a:blipFill>
          <a:ln>
            <a:noFill/>
          </a:ln>
        </p:spPr>
      </p:sp>
      <p:sp>
        <p:nvSpPr>
          <p:cNvPr id="193" name="Google Shape;193;p9"/>
          <p:cNvSpPr/>
          <p:nvPr/>
        </p:nvSpPr>
        <p:spPr>
          <a:xfrm>
            <a:off x="555895" y="6160057"/>
            <a:ext cx="969954" cy="852347"/>
          </a:xfrm>
          <a:custGeom>
            <a:rect b="b" l="l" r="r" t="t"/>
            <a:pathLst>
              <a:path extrusionOk="0" h="852347" w="969954">
                <a:moveTo>
                  <a:pt x="0" y="0"/>
                </a:moveTo>
                <a:lnTo>
                  <a:pt x="969954" y="0"/>
                </a:lnTo>
                <a:lnTo>
                  <a:pt x="969954" y="852347"/>
                </a:lnTo>
                <a:lnTo>
                  <a:pt x="0" y="852347"/>
                </a:lnTo>
                <a:lnTo>
                  <a:pt x="0" y="0"/>
                </a:lnTo>
                <a:close/>
              </a:path>
            </a:pathLst>
          </a:custGeom>
          <a:blipFill rotWithShape="1">
            <a:blip r:embed="rId4">
              <a:alphaModFix/>
            </a:blip>
            <a:stretch>
              <a:fillRect b="0" l="0" r="0" t="0"/>
            </a:stretch>
          </a:blipFill>
          <a:ln>
            <a:noFill/>
          </a:ln>
        </p:spPr>
      </p:sp>
      <p:sp>
        <p:nvSpPr>
          <p:cNvPr id="194" name="Google Shape;194;p9"/>
          <p:cNvSpPr/>
          <p:nvPr/>
        </p:nvSpPr>
        <p:spPr>
          <a:xfrm>
            <a:off x="-509838" y="8167277"/>
            <a:ext cx="3077075" cy="2965531"/>
          </a:xfrm>
          <a:custGeom>
            <a:rect b="b" l="l" r="r" t="t"/>
            <a:pathLst>
              <a:path extrusionOk="0" h="2965531" w="3077075">
                <a:moveTo>
                  <a:pt x="0" y="0"/>
                </a:moveTo>
                <a:lnTo>
                  <a:pt x="3077076" y="0"/>
                </a:lnTo>
                <a:lnTo>
                  <a:pt x="3077076" y="2965532"/>
                </a:lnTo>
                <a:lnTo>
                  <a:pt x="0" y="2965532"/>
                </a:lnTo>
                <a:lnTo>
                  <a:pt x="0" y="0"/>
                </a:lnTo>
                <a:close/>
              </a:path>
            </a:pathLst>
          </a:custGeom>
          <a:blipFill rotWithShape="1">
            <a:blip r:embed="rId5">
              <a:alphaModFix/>
            </a:blip>
            <a:stretch>
              <a:fillRect b="0" l="0" r="0" t="0"/>
            </a:stretch>
          </a:blipFill>
          <a:ln>
            <a:noFill/>
          </a:ln>
        </p:spPr>
      </p:sp>
      <p:sp>
        <p:nvSpPr>
          <p:cNvPr id="195" name="Google Shape;195;p9"/>
          <p:cNvSpPr/>
          <p:nvPr/>
        </p:nvSpPr>
        <p:spPr>
          <a:xfrm>
            <a:off x="16201558" y="-876621"/>
            <a:ext cx="2603615" cy="2818528"/>
          </a:xfrm>
          <a:custGeom>
            <a:rect b="b" l="l" r="r" t="t"/>
            <a:pathLst>
              <a:path extrusionOk="0" h="2818528" w="2603615">
                <a:moveTo>
                  <a:pt x="0" y="0"/>
                </a:moveTo>
                <a:lnTo>
                  <a:pt x="2603615" y="0"/>
                </a:lnTo>
                <a:lnTo>
                  <a:pt x="2603615" y="2818528"/>
                </a:lnTo>
                <a:lnTo>
                  <a:pt x="0" y="2818528"/>
                </a:lnTo>
                <a:lnTo>
                  <a:pt x="0" y="0"/>
                </a:lnTo>
                <a:close/>
              </a:path>
            </a:pathLst>
          </a:custGeom>
          <a:blipFill rotWithShape="1">
            <a:blip r:embed="rId6">
              <a:alphaModFix/>
            </a:blip>
            <a:stretch>
              <a:fillRect b="0" l="0" r="0" t="0"/>
            </a:stretch>
          </a:blipFill>
          <a:ln>
            <a:noFill/>
          </a:ln>
        </p:spPr>
      </p:sp>
      <p:sp>
        <p:nvSpPr>
          <p:cNvPr id="196" name="Google Shape;196;p9"/>
          <p:cNvSpPr txBox="1"/>
          <p:nvPr/>
        </p:nvSpPr>
        <p:spPr>
          <a:xfrm>
            <a:off x="1283354" y="1276350"/>
            <a:ext cx="10512560" cy="1282880"/>
          </a:xfrm>
          <a:prstGeom prst="rect">
            <a:avLst/>
          </a:prstGeom>
          <a:noFill/>
          <a:ln>
            <a:noFill/>
          </a:ln>
        </p:spPr>
        <p:txBody>
          <a:bodyPr anchorCtr="0" anchor="t" bIns="0" lIns="0" spcFirstLastPara="1" rIns="0" wrap="square" tIns="0">
            <a:spAutoFit/>
          </a:bodyPr>
          <a:lstStyle/>
          <a:p>
            <a:pPr indent="0" lvl="0" marL="0" marR="0" rtl="0" algn="l">
              <a:lnSpc>
                <a:spcPct val="93997"/>
              </a:lnSpc>
              <a:spcBef>
                <a:spcPts val="0"/>
              </a:spcBef>
              <a:spcAft>
                <a:spcPts val="0"/>
              </a:spcAft>
              <a:buNone/>
            </a:pPr>
            <a:r>
              <a:rPr b="1" i="0" lang="en-US" sz="10063" u="none" cap="none" strike="noStrike">
                <a:solidFill>
                  <a:srgbClr val="0C73D6"/>
                </a:solidFill>
                <a:latin typeface="Bebas Neue"/>
                <a:ea typeface="Bebas Neue"/>
                <a:cs typeface="Bebas Neue"/>
                <a:sym typeface="Bebas Neue"/>
              </a:rPr>
              <a:t>KESIMPULAN DAN SARAN</a:t>
            </a:r>
            <a:endParaRPr/>
          </a:p>
        </p:txBody>
      </p:sp>
      <p:sp>
        <p:nvSpPr>
          <p:cNvPr id="197" name="Google Shape;197;p9"/>
          <p:cNvSpPr/>
          <p:nvPr/>
        </p:nvSpPr>
        <p:spPr>
          <a:xfrm flipH="1" rot="10800000">
            <a:off x="12004678" y="272004"/>
            <a:ext cx="1867437" cy="1521961"/>
          </a:xfrm>
          <a:custGeom>
            <a:rect b="b" l="l" r="r" t="t"/>
            <a:pathLst>
              <a:path extrusionOk="0" h="1521961" w="1867437">
                <a:moveTo>
                  <a:pt x="0" y="1521961"/>
                </a:moveTo>
                <a:lnTo>
                  <a:pt x="1867437" y="1521961"/>
                </a:lnTo>
                <a:lnTo>
                  <a:pt x="1867437" y="0"/>
                </a:lnTo>
                <a:lnTo>
                  <a:pt x="0" y="0"/>
                </a:lnTo>
                <a:lnTo>
                  <a:pt x="0" y="1521961"/>
                </a:lnTo>
                <a:close/>
              </a:path>
            </a:pathLst>
          </a:custGeom>
          <a:blipFill rotWithShape="1">
            <a:blip r:embed="rId7">
              <a:alphaModFix/>
            </a:blip>
            <a:stretch>
              <a:fillRect b="0" l="0" r="0" t="0"/>
            </a:stretch>
          </a:blipFill>
          <a:ln>
            <a:noFill/>
          </a:ln>
        </p:spPr>
      </p:sp>
      <p:sp>
        <p:nvSpPr>
          <p:cNvPr id="198" name="Google Shape;198;p9"/>
          <p:cNvSpPr/>
          <p:nvPr/>
        </p:nvSpPr>
        <p:spPr>
          <a:xfrm rot="200311">
            <a:off x="12691874" y="8783499"/>
            <a:ext cx="1806542" cy="1817903"/>
          </a:xfrm>
          <a:custGeom>
            <a:rect b="b" l="l" r="r" t="t"/>
            <a:pathLst>
              <a:path extrusionOk="0" h="1817903" w="1806542">
                <a:moveTo>
                  <a:pt x="1806542" y="1817903"/>
                </a:moveTo>
                <a:lnTo>
                  <a:pt x="0" y="1817903"/>
                </a:lnTo>
                <a:lnTo>
                  <a:pt x="0" y="0"/>
                </a:lnTo>
                <a:lnTo>
                  <a:pt x="1806542" y="0"/>
                </a:lnTo>
                <a:lnTo>
                  <a:pt x="1806542" y="1817903"/>
                </a:lnTo>
                <a:close/>
              </a:path>
            </a:pathLst>
          </a:custGeom>
          <a:blipFill rotWithShape="1">
            <a:blip r:embed="rId8">
              <a:alphaModFix/>
            </a:blip>
            <a:stretch>
              <a:fillRect b="0" l="0" r="0" t="0"/>
            </a:stretch>
          </a:blipFill>
          <a:ln>
            <a:noFill/>
          </a:ln>
        </p:spPr>
      </p:sp>
      <p:sp>
        <p:nvSpPr>
          <p:cNvPr id="199" name="Google Shape;199;p9"/>
          <p:cNvSpPr/>
          <p:nvPr/>
        </p:nvSpPr>
        <p:spPr>
          <a:xfrm rot="9935583">
            <a:off x="-95295" y="78820"/>
            <a:ext cx="1640918" cy="1899760"/>
          </a:xfrm>
          <a:custGeom>
            <a:rect b="b" l="l" r="r" t="t"/>
            <a:pathLst>
              <a:path extrusionOk="0" h="1899760" w="1640918">
                <a:moveTo>
                  <a:pt x="0" y="0"/>
                </a:moveTo>
                <a:lnTo>
                  <a:pt x="1640918" y="0"/>
                </a:lnTo>
                <a:lnTo>
                  <a:pt x="1640918" y="1899760"/>
                </a:lnTo>
                <a:lnTo>
                  <a:pt x="0" y="1899760"/>
                </a:lnTo>
                <a:lnTo>
                  <a:pt x="0" y="0"/>
                </a:lnTo>
                <a:close/>
              </a:path>
            </a:pathLst>
          </a:custGeom>
          <a:blipFill rotWithShape="1">
            <a:blip r:embed="rId9">
              <a:alphaModFix/>
            </a:blip>
            <a:stretch>
              <a:fillRect b="0" l="0" r="0" t="0"/>
            </a:stretch>
          </a:blipFill>
          <a:ln>
            <a:noFill/>
          </a:ln>
        </p:spPr>
      </p:sp>
      <p:sp>
        <p:nvSpPr>
          <p:cNvPr id="200" name="Google Shape;200;p9"/>
          <p:cNvSpPr/>
          <p:nvPr/>
        </p:nvSpPr>
        <p:spPr>
          <a:xfrm>
            <a:off x="9911919" y="2152845"/>
            <a:ext cx="7027718" cy="6790532"/>
          </a:xfrm>
          <a:custGeom>
            <a:rect b="b" l="l" r="r" t="t"/>
            <a:pathLst>
              <a:path extrusionOk="0" h="6790532" w="7027718">
                <a:moveTo>
                  <a:pt x="0" y="0"/>
                </a:moveTo>
                <a:lnTo>
                  <a:pt x="7027718" y="0"/>
                </a:lnTo>
                <a:lnTo>
                  <a:pt x="7027718" y="6790533"/>
                </a:lnTo>
                <a:lnTo>
                  <a:pt x="0" y="6790533"/>
                </a:lnTo>
                <a:lnTo>
                  <a:pt x="0" y="0"/>
                </a:lnTo>
                <a:close/>
              </a:path>
            </a:pathLst>
          </a:custGeom>
          <a:blipFill rotWithShape="1">
            <a:blip r:embed="rId10">
              <a:alphaModFix/>
            </a:blip>
            <a:stretch>
              <a:fillRect b="0" l="0" r="0" t="0"/>
            </a:stretch>
          </a:blipFill>
          <a:ln>
            <a:noFill/>
          </a:ln>
        </p:spPr>
      </p:sp>
      <p:sp>
        <p:nvSpPr>
          <p:cNvPr id="201" name="Google Shape;201;p9"/>
          <p:cNvSpPr txBox="1"/>
          <p:nvPr/>
        </p:nvSpPr>
        <p:spPr>
          <a:xfrm>
            <a:off x="2119701" y="3673570"/>
            <a:ext cx="6368172" cy="1769745"/>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0" i="0" lang="en-US" sz="2100" u="none" cap="none" strike="noStrike">
                <a:solidFill>
                  <a:srgbClr val="000000"/>
                </a:solidFill>
                <a:latin typeface="Poppins"/>
                <a:ea typeface="Poppins"/>
                <a:cs typeface="Poppins"/>
                <a:sym typeface="Poppins"/>
              </a:rPr>
              <a:t>Kesimpulan penelitian menyatakan bahwa kebutuhan daya listrik Lampung terus meningkat sepanjang periode 2025–2030. Pertumbuhan tahunan stabil dan tidak menunjukkan fluktuasi tajam. Model regresi linier terbukti akurat untuk proyeksi jangka pendek–menengah.</a:t>
            </a:r>
            <a:endParaRPr/>
          </a:p>
        </p:txBody>
      </p:sp>
      <p:sp>
        <p:nvSpPr>
          <p:cNvPr id="202" name="Google Shape;202;p9"/>
          <p:cNvSpPr txBox="1"/>
          <p:nvPr/>
        </p:nvSpPr>
        <p:spPr>
          <a:xfrm>
            <a:off x="2921801" y="6665006"/>
            <a:ext cx="6015000" cy="347400"/>
          </a:xfrm>
          <a:prstGeom prst="rect">
            <a:avLst/>
          </a:prstGeom>
          <a:noFill/>
          <a:ln>
            <a:noFill/>
          </a:ln>
        </p:spPr>
        <p:txBody>
          <a:bodyPr anchorCtr="0" anchor="t" bIns="0" lIns="0" spcFirstLastPara="1" rIns="0" wrap="square" tIns="0">
            <a:spAutoFit/>
          </a:bodyPr>
          <a:lstStyle/>
          <a:p>
            <a:pPr indent="0" lvl="0" marL="0" marR="0" rtl="0" algn="l">
              <a:lnSpc>
                <a:spcPct val="94000"/>
              </a:lnSpc>
              <a:spcBef>
                <a:spcPts val="0"/>
              </a:spcBef>
              <a:spcAft>
                <a:spcPts val="0"/>
              </a:spcAft>
              <a:buNone/>
            </a:pPr>
            <a:r>
              <a:rPr b="1" i="0" lang="en-US" sz="2400" u="none" cap="none" strike="noStrike">
                <a:solidFill>
                  <a:srgbClr val="000000"/>
                </a:solidFill>
                <a:latin typeface="Bebas Neue"/>
                <a:ea typeface="Bebas Neue"/>
                <a:cs typeface="Bebas Neue"/>
                <a:sym typeface="Bebas Neue"/>
              </a:rPr>
              <a:t>SARAN</a:t>
            </a:r>
            <a:endParaRPr/>
          </a:p>
        </p:txBody>
      </p:sp>
      <p:sp>
        <p:nvSpPr>
          <p:cNvPr id="203" name="Google Shape;203;p9"/>
          <p:cNvSpPr txBox="1"/>
          <p:nvPr/>
        </p:nvSpPr>
        <p:spPr>
          <a:xfrm>
            <a:off x="2119701" y="3039166"/>
            <a:ext cx="5773921" cy="391616"/>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1" i="0" lang="en-US" sz="2400" u="none" cap="none" strike="noStrike">
                <a:solidFill>
                  <a:srgbClr val="000000"/>
                </a:solidFill>
                <a:latin typeface="Bebas Neue"/>
                <a:ea typeface="Bebas Neue"/>
                <a:cs typeface="Bebas Neue"/>
                <a:sym typeface="Bebas Neue"/>
              </a:rPr>
              <a:t>KESIMPULAN</a:t>
            </a:r>
            <a:endParaRPr/>
          </a:p>
        </p:txBody>
      </p:sp>
      <p:sp>
        <p:nvSpPr>
          <p:cNvPr id="204" name="Google Shape;204;p9"/>
          <p:cNvSpPr txBox="1"/>
          <p:nvPr/>
        </p:nvSpPr>
        <p:spPr>
          <a:xfrm>
            <a:off x="2921801" y="7148407"/>
            <a:ext cx="6368100" cy="2456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0" i="0" lang="en-US" sz="2100" u="none" cap="none" strike="noStrike">
                <a:solidFill>
                  <a:srgbClr val="000000"/>
                </a:solidFill>
                <a:latin typeface="Poppins"/>
                <a:ea typeface="Poppins"/>
                <a:cs typeface="Poppins"/>
                <a:sym typeface="Poppins"/>
              </a:rPr>
              <a:t>Saran untuk penelitian selanjutnya adalah menggunakan metode time series seperti ARIMA atau pendekatan machine learning untuk proyeksi yang lebih presisi, serta mempertimbangkan faktor eksternal seperti pertumbuhan ekonomi, jumlah penduduk, dan aktivitas industri.</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NYDIA MANDA PUTRI</dc:creator>
</cp:coreProperties>
</file>